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8" r:id="rId1"/>
  </p:sldMasterIdLst>
  <p:notesMasterIdLst>
    <p:notesMasterId r:id="rId24"/>
  </p:notesMasterIdLst>
  <p:sldIdLst>
    <p:sldId id="261" r:id="rId2"/>
    <p:sldId id="260" r:id="rId3"/>
    <p:sldId id="262" r:id="rId4"/>
    <p:sldId id="263" r:id="rId5"/>
    <p:sldId id="264" r:id="rId6"/>
    <p:sldId id="265" r:id="rId7"/>
    <p:sldId id="286" r:id="rId8"/>
    <p:sldId id="266" r:id="rId9"/>
    <p:sldId id="267" r:id="rId10"/>
    <p:sldId id="285" r:id="rId11"/>
    <p:sldId id="287" r:id="rId12"/>
    <p:sldId id="269" r:id="rId13"/>
    <p:sldId id="270" r:id="rId14"/>
    <p:sldId id="282" r:id="rId15"/>
    <p:sldId id="272" r:id="rId16"/>
    <p:sldId id="289" r:id="rId17"/>
    <p:sldId id="290" r:id="rId18"/>
    <p:sldId id="291" r:id="rId19"/>
    <p:sldId id="292" r:id="rId20"/>
    <p:sldId id="283" r:id="rId21"/>
    <p:sldId id="288" r:id="rId22"/>
    <p:sldId id="27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61B0735-8A98-266F-F76C-27834A49756E}" name="Nicolás Buchbinder" initials="NB" userId="S::nbuchbinder@palnetwork.org::13c73f86-33de-4637-be66-af4cc27675c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218F"/>
    <a:srgbClr val="5F3C66"/>
    <a:srgbClr val="C4260C"/>
    <a:srgbClr val="6AB55C"/>
    <a:srgbClr val="00A0E3"/>
    <a:srgbClr val="1D42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9" autoAdjust="0"/>
    <p:restoredTop sz="93981" autoAdjust="0"/>
  </p:normalViewPr>
  <p:slideViewPr>
    <p:cSldViewPr snapToGrid="0">
      <p:cViewPr varScale="1">
        <p:scale>
          <a:sx n="63" d="100"/>
          <a:sy n="63" d="100"/>
        </p:scale>
        <p:origin x="76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WASH</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FCF-4177-B332-6FCEBB73E88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FCF-4177-B332-6FCEBB73E88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FCF-4177-B332-6FCEBB73E88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AFCF-4177-B332-6FCEBB73E886}"/>
              </c:ext>
            </c:extLst>
          </c:dPt>
          <c:cat>
            <c:strRef>
              <c:f>Sheet1!$A$2:$A$5</c:f>
              <c:strCache>
                <c:ptCount val="4"/>
                <c:pt idx="0">
                  <c:v>DRILLING</c:v>
                </c:pt>
                <c:pt idx="1">
                  <c:v>PUMP REPAIR</c:v>
                </c:pt>
                <c:pt idx="2">
                  <c:v>PUMP REHAB</c:v>
                </c:pt>
                <c:pt idx="3">
                  <c:v>HEALTH &amp; HYGIENE</c:v>
                </c:pt>
              </c:strCache>
            </c:strRef>
          </c:cat>
          <c:val>
            <c:numRef>
              <c:f>Sheet1!$B$2:$B$5</c:f>
              <c:numCache>
                <c:formatCode>General</c:formatCode>
                <c:ptCount val="4"/>
                <c:pt idx="0">
                  <c:v>11</c:v>
                </c:pt>
                <c:pt idx="1">
                  <c:v>100</c:v>
                </c:pt>
                <c:pt idx="2">
                  <c:v>1</c:v>
                </c:pt>
                <c:pt idx="3">
                  <c:v>83</c:v>
                </c:pt>
              </c:numCache>
            </c:numRef>
          </c:val>
          <c:extLst>
            <c:ext xmlns:c16="http://schemas.microsoft.com/office/drawing/2014/chart" uri="{C3380CC4-5D6E-409C-BE32-E72D297353CC}">
              <c16:uniqueId val="{00000008-AFCF-4177-B332-6FCEBB73E886}"/>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3A3F17-F49F-8349-8A57-59CD6B7EEE16}" type="datetimeFigureOut">
              <a:rPr lang="es-AR" smtClean="0"/>
              <a:t>5/4/2024</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D66E8B-86E2-B84A-8B47-E4B085DDCE93}" type="slidenum">
              <a:rPr lang="es-AR" smtClean="0"/>
              <a:t>‹#›</a:t>
            </a:fld>
            <a:endParaRPr lang="es-AR"/>
          </a:p>
        </p:txBody>
      </p:sp>
    </p:spTree>
    <p:extLst>
      <p:ext uri="{BB962C8B-B14F-4D97-AF65-F5344CB8AC3E}">
        <p14:creationId xmlns:p14="http://schemas.microsoft.com/office/powerpoint/2010/main" val="3820817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7C7172-448E-4514-901B-C6B5B81A73D8}" type="datetimeFigureOut">
              <a:rPr lang="en-US" smtClean="0"/>
              <a:pPr/>
              <a:t>4/5/2024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D502F8-03A2-42E1-BDC6-DFF9DA99B1D9}" type="slidenum">
              <a:rPr lang="en-US" smtClean="0"/>
              <a:pPr/>
              <a:t>‹#›</a:t>
            </a:fld>
            <a:endParaRPr lang="en-US"/>
          </a:p>
        </p:txBody>
      </p:sp>
      <p:pic>
        <p:nvPicPr>
          <p:cNvPr id="8" name="Picture 7">
            <a:extLst>
              <a:ext uri="{FF2B5EF4-FFF2-40B4-BE49-F238E27FC236}">
                <a16:creationId xmlns:a16="http://schemas.microsoft.com/office/drawing/2014/main" id="{875E87A2-2B83-F31A-1AFB-5EF619CDD6F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1881" y="255676"/>
            <a:ext cx="7042244" cy="1723188"/>
          </a:xfrm>
          <a:prstGeom prst="rect">
            <a:avLst/>
          </a:prstGeom>
        </p:spPr>
      </p:pic>
      <p:grpSp>
        <p:nvGrpSpPr>
          <p:cNvPr id="9" name="Group 4">
            <a:extLst>
              <a:ext uri="{FF2B5EF4-FFF2-40B4-BE49-F238E27FC236}">
                <a16:creationId xmlns:a16="http://schemas.microsoft.com/office/drawing/2014/main" id="{4C19BD6F-BF07-40B8-F134-43825C2E56B9}"/>
              </a:ext>
            </a:extLst>
          </p:cNvPr>
          <p:cNvGrpSpPr>
            <a:grpSpLocks noChangeAspect="1"/>
          </p:cNvGrpSpPr>
          <p:nvPr userDrawn="1"/>
        </p:nvGrpSpPr>
        <p:grpSpPr bwMode="auto">
          <a:xfrm>
            <a:off x="0" y="3546389"/>
            <a:ext cx="12209463" cy="285837"/>
            <a:chOff x="0" y="921"/>
            <a:chExt cx="7691" cy="111"/>
          </a:xfrm>
        </p:grpSpPr>
        <p:sp>
          <p:nvSpPr>
            <p:cNvPr id="10" name="AutoShape 3">
              <a:extLst>
                <a:ext uri="{FF2B5EF4-FFF2-40B4-BE49-F238E27FC236}">
                  <a16:creationId xmlns:a16="http://schemas.microsoft.com/office/drawing/2014/main" id="{32FB6450-90B2-DB75-D4E8-8BB639248610}"/>
                </a:ext>
              </a:extLst>
            </p:cNvPr>
            <p:cNvSpPr>
              <a:spLocks noChangeAspect="1" noChangeArrowheads="1" noTextEdit="1"/>
            </p:cNvSpPr>
            <p:nvPr userDrawn="1"/>
          </p:nvSpPr>
          <p:spPr bwMode="auto">
            <a:xfrm>
              <a:off x="0" y="921"/>
              <a:ext cx="7691" cy="111"/>
            </a:xfrm>
            <a:prstGeom prst="rect">
              <a:avLst/>
            </a:prstGeom>
            <a:solidFill>
              <a:srgbClr val="7030A0">
                <a:alpha val="9607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Freeform 5">
              <a:extLst>
                <a:ext uri="{FF2B5EF4-FFF2-40B4-BE49-F238E27FC236}">
                  <a16:creationId xmlns:a16="http://schemas.microsoft.com/office/drawing/2014/main" id="{5F4D0BEC-4C15-BCA0-B33D-F8234F923F53}"/>
                </a:ext>
              </a:extLst>
            </p:cNvPr>
            <p:cNvSpPr>
              <a:spLocks/>
            </p:cNvSpPr>
            <p:nvPr userDrawn="1"/>
          </p:nvSpPr>
          <p:spPr bwMode="auto">
            <a:xfrm>
              <a:off x="1924" y="909"/>
              <a:ext cx="1925" cy="122"/>
            </a:xfrm>
            <a:custGeom>
              <a:avLst/>
              <a:gdLst>
                <a:gd name="T0" fmla="*/ 0 w 2400"/>
                <a:gd name="T1" fmla="*/ 83 h 83"/>
                <a:gd name="T2" fmla="*/ 0 w 2400"/>
                <a:gd name="T3" fmla="*/ 83 h 83"/>
                <a:gd name="T4" fmla="*/ 2400 w 2400"/>
                <a:gd name="T5" fmla="*/ 83 h 83"/>
                <a:gd name="T6" fmla="*/ 2400 w 2400"/>
                <a:gd name="T7" fmla="*/ 0 h 83"/>
                <a:gd name="T8" fmla="*/ 0 w 2400"/>
                <a:gd name="T9" fmla="*/ 0 h 83"/>
                <a:gd name="T10" fmla="*/ 0 w 2400"/>
                <a:gd name="T11" fmla="*/ 83 h 83"/>
              </a:gdLst>
              <a:ahLst/>
              <a:cxnLst>
                <a:cxn ang="0">
                  <a:pos x="T0" y="T1"/>
                </a:cxn>
                <a:cxn ang="0">
                  <a:pos x="T2" y="T3"/>
                </a:cxn>
                <a:cxn ang="0">
                  <a:pos x="T4" y="T5"/>
                </a:cxn>
                <a:cxn ang="0">
                  <a:pos x="T6" y="T7"/>
                </a:cxn>
                <a:cxn ang="0">
                  <a:pos x="T8" y="T9"/>
                </a:cxn>
                <a:cxn ang="0">
                  <a:pos x="T10" y="T11"/>
                </a:cxn>
              </a:cxnLst>
              <a:rect l="0" t="0" r="r" b="b"/>
              <a:pathLst>
                <a:path w="2400" h="83">
                  <a:moveTo>
                    <a:pt x="0" y="83"/>
                  </a:moveTo>
                  <a:lnTo>
                    <a:pt x="0" y="83"/>
                  </a:lnTo>
                  <a:lnTo>
                    <a:pt x="2400" y="83"/>
                  </a:lnTo>
                  <a:lnTo>
                    <a:pt x="2400" y="0"/>
                  </a:lnTo>
                  <a:lnTo>
                    <a:pt x="0" y="0"/>
                  </a:lnTo>
                  <a:lnTo>
                    <a:pt x="0" y="83"/>
                  </a:lnTo>
                  <a:close/>
                </a:path>
              </a:pathLst>
            </a:custGeom>
            <a:solidFill>
              <a:srgbClr val="7030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2D38E113-C1CF-8696-4C90-81DC31CD8A08}"/>
                </a:ext>
              </a:extLst>
            </p:cNvPr>
            <p:cNvSpPr>
              <a:spLocks/>
            </p:cNvSpPr>
            <p:nvPr userDrawn="1"/>
          </p:nvSpPr>
          <p:spPr bwMode="auto">
            <a:xfrm>
              <a:off x="5775" y="908"/>
              <a:ext cx="1925" cy="124"/>
            </a:xfrm>
            <a:custGeom>
              <a:avLst/>
              <a:gdLst>
                <a:gd name="T0" fmla="*/ 0 w 2400"/>
                <a:gd name="T1" fmla="*/ 85 h 85"/>
                <a:gd name="T2" fmla="*/ 0 w 2400"/>
                <a:gd name="T3" fmla="*/ 85 h 85"/>
                <a:gd name="T4" fmla="*/ 2400 w 2400"/>
                <a:gd name="T5" fmla="*/ 85 h 85"/>
                <a:gd name="T6" fmla="*/ 2400 w 2400"/>
                <a:gd name="T7" fmla="*/ 0 h 85"/>
                <a:gd name="T8" fmla="*/ 0 w 2400"/>
                <a:gd name="T9" fmla="*/ 0 h 85"/>
                <a:gd name="T10" fmla="*/ 0 w 2400"/>
                <a:gd name="T11" fmla="*/ 85 h 85"/>
              </a:gdLst>
              <a:ahLst/>
              <a:cxnLst>
                <a:cxn ang="0">
                  <a:pos x="T0" y="T1"/>
                </a:cxn>
                <a:cxn ang="0">
                  <a:pos x="T2" y="T3"/>
                </a:cxn>
                <a:cxn ang="0">
                  <a:pos x="T4" y="T5"/>
                </a:cxn>
                <a:cxn ang="0">
                  <a:pos x="T6" y="T7"/>
                </a:cxn>
                <a:cxn ang="0">
                  <a:pos x="T8" y="T9"/>
                </a:cxn>
                <a:cxn ang="0">
                  <a:pos x="T10" y="T11"/>
                </a:cxn>
              </a:cxnLst>
              <a:rect l="0" t="0" r="r" b="b"/>
              <a:pathLst>
                <a:path w="2400" h="85">
                  <a:moveTo>
                    <a:pt x="0" y="85"/>
                  </a:moveTo>
                  <a:lnTo>
                    <a:pt x="0" y="85"/>
                  </a:lnTo>
                  <a:lnTo>
                    <a:pt x="2400" y="85"/>
                  </a:lnTo>
                  <a:lnTo>
                    <a:pt x="2400" y="0"/>
                  </a:lnTo>
                  <a:lnTo>
                    <a:pt x="0" y="0"/>
                  </a:lnTo>
                  <a:lnTo>
                    <a:pt x="0" y="85"/>
                  </a:lnTo>
                  <a:close/>
                </a:path>
              </a:pathLst>
            </a:custGeom>
            <a:solidFill>
              <a:srgbClr val="7030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a16="http://schemas.microsoft.com/office/drawing/2014/main" id="{3B3663BA-674B-1FF8-7453-7495E07E7E96}"/>
                </a:ext>
              </a:extLst>
            </p:cNvPr>
            <p:cNvSpPr>
              <a:spLocks/>
            </p:cNvSpPr>
            <p:nvPr userDrawn="1"/>
          </p:nvSpPr>
          <p:spPr bwMode="auto">
            <a:xfrm>
              <a:off x="3849" y="909"/>
              <a:ext cx="1926" cy="122"/>
            </a:xfrm>
            <a:custGeom>
              <a:avLst/>
              <a:gdLst>
                <a:gd name="T0" fmla="*/ 0 w 2400"/>
                <a:gd name="T1" fmla="*/ 83 h 83"/>
                <a:gd name="T2" fmla="*/ 0 w 2400"/>
                <a:gd name="T3" fmla="*/ 83 h 83"/>
                <a:gd name="T4" fmla="*/ 2400 w 2400"/>
                <a:gd name="T5" fmla="*/ 83 h 83"/>
                <a:gd name="T6" fmla="*/ 2400 w 2400"/>
                <a:gd name="T7" fmla="*/ 0 h 83"/>
                <a:gd name="T8" fmla="*/ 0 w 2400"/>
                <a:gd name="T9" fmla="*/ 0 h 83"/>
                <a:gd name="T10" fmla="*/ 0 w 2400"/>
                <a:gd name="T11" fmla="*/ 83 h 83"/>
              </a:gdLst>
              <a:ahLst/>
              <a:cxnLst>
                <a:cxn ang="0">
                  <a:pos x="T0" y="T1"/>
                </a:cxn>
                <a:cxn ang="0">
                  <a:pos x="T2" y="T3"/>
                </a:cxn>
                <a:cxn ang="0">
                  <a:pos x="T4" y="T5"/>
                </a:cxn>
                <a:cxn ang="0">
                  <a:pos x="T6" y="T7"/>
                </a:cxn>
                <a:cxn ang="0">
                  <a:pos x="T8" y="T9"/>
                </a:cxn>
                <a:cxn ang="0">
                  <a:pos x="T10" y="T11"/>
                </a:cxn>
              </a:cxnLst>
              <a:rect l="0" t="0" r="r" b="b"/>
              <a:pathLst>
                <a:path w="2400" h="83">
                  <a:moveTo>
                    <a:pt x="0" y="83"/>
                  </a:moveTo>
                  <a:lnTo>
                    <a:pt x="0" y="83"/>
                  </a:lnTo>
                  <a:lnTo>
                    <a:pt x="2400" y="83"/>
                  </a:lnTo>
                  <a:lnTo>
                    <a:pt x="2400" y="0"/>
                  </a:lnTo>
                  <a:lnTo>
                    <a:pt x="0" y="0"/>
                  </a:lnTo>
                  <a:lnTo>
                    <a:pt x="0" y="83"/>
                  </a:lnTo>
                  <a:close/>
                </a:path>
              </a:pathLst>
            </a:custGeom>
            <a:solidFill>
              <a:srgbClr val="F3218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8">
              <a:extLst>
                <a:ext uri="{FF2B5EF4-FFF2-40B4-BE49-F238E27FC236}">
                  <a16:creationId xmlns:a16="http://schemas.microsoft.com/office/drawing/2014/main" id="{E739BEBA-9760-C3DF-48A5-32F69E5B5A3B}"/>
                </a:ext>
              </a:extLst>
            </p:cNvPr>
            <p:cNvSpPr>
              <a:spLocks/>
            </p:cNvSpPr>
            <p:nvPr userDrawn="1"/>
          </p:nvSpPr>
          <p:spPr bwMode="auto">
            <a:xfrm>
              <a:off x="0" y="908"/>
              <a:ext cx="1924" cy="124"/>
            </a:xfrm>
            <a:custGeom>
              <a:avLst/>
              <a:gdLst>
                <a:gd name="T0" fmla="*/ 0 w 2399"/>
                <a:gd name="T1" fmla="*/ 85 h 85"/>
                <a:gd name="T2" fmla="*/ 0 w 2399"/>
                <a:gd name="T3" fmla="*/ 85 h 85"/>
                <a:gd name="T4" fmla="*/ 2399 w 2399"/>
                <a:gd name="T5" fmla="*/ 85 h 85"/>
                <a:gd name="T6" fmla="*/ 2399 w 2399"/>
                <a:gd name="T7" fmla="*/ 0 h 85"/>
                <a:gd name="T8" fmla="*/ 0 w 2399"/>
                <a:gd name="T9" fmla="*/ 0 h 85"/>
                <a:gd name="T10" fmla="*/ 0 w 2399"/>
                <a:gd name="T11" fmla="*/ 85 h 85"/>
              </a:gdLst>
              <a:ahLst/>
              <a:cxnLst>
                <a:cxn ang="0">
                  <a:pos x="T0" y="T1"/>
                </a:cxn>
                <a:cxn ang="0">
                  <a:pos x="T2" y="T3"/>
                </a:cxn>
                <a:cxn ang="0">
                  <a:pos x="T4" y="T5"/>
                </a:cxn>
                <a:cxn ang="0">
                  <a:pos x="T6" y="T7"/>
                </a:cxn>
                <a:cxn ang="0">
                  <a:pos x="T8" y="T9"/>
                </a:cxn>
                <a:cxn ang="0">
                  <a:pos x="T10" y="T11"/>
                </a:cxn>
              </a:cxnLst>
              <a:rect l="0" t="0" r="r" b="b"/>
              <a:pathLst>
                <a:path w="2399" h="85">
                  <a:moveTo>
                    <a:pt x="0" y="85"/>
                  </a:moveTo>
                  <a:lnTo>
                    <a:pt x="0" y="85"/>
                  </a:lnTo>
                  <a:lnTo>
                    <a:pt x="2399" y="85"/>
                  </a:lnTo>
                  <a:lnTo>
                    <a:pt x="2399" y="0"/>
                  </a:lnTo>
                  <a:lnTo>
                    <a:pt x="0" y="0"/>
                  </a:lnTo>
                  <a:lnTo>
                    <a:pt x="0" y="85"/>
                  </a:lnTo>
                  <a:close/>
                </a:path>
              </a:pathLst>
            </a:custGeom>
            <a:solidFill>
              <a:srgbClr val="F3218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70425385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7C7172-448E-4514-901B-C6B5B81A73D8}" type="datetimeFigureOut">
              <a:rPr lang="en-US" smtClean="0"/>
              <a:pPr/>
              <a:t>4/5/2024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D502F8-03A2-42E1-BDC6-DFF9DA99B1D9}" type="slidenum">
              <a:rPr lang="en-US" smtClean="0"/>
              <a:pPr/>
              <a:t>‹#›</a:t>
            </a:fld>
            <a:endParaRPr lang="en-US"/>
          </a:p>
        </p:txBody>
      </p:sp>
    </p:spTree>
    <p:extLst>
      <p:ext uri="{BB962C8B-B14F-4D97-AF65-F5344CB8AC3E}">
        <p14:creationId xmlns:p14="http://schemas.microsoft.com/office/powerpoint/2010/main" val="1891672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7C7172-448E-4514-901B-C6B5B81A73D8}" type="datetimeFigureOut">
              <a:rPr lang="en-US" smtClean="0"/>
              <a:pPr/>
              <a:t>4/5/2024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D502F8-03A2-42E1-BDC6-DFF9DA99B1D9}"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86717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7C7172-448E-4514-901B-C6B5B81A73D8}" type="datetimeFigureOut">
              <a:rPr lang="en-US" smtClean="0"/>
              <a:pPr/>
              <a:t>4/5/2024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D502F8-03A2-42E1-BDC6-DFF9DA99B1D9}" type="slidenum">
              <a:rPr lang="en-US" smtClean="0"/>
              <a:pPr/>
              <a:t>‹#›</a:t>
            </a:fld>
            <a:endParaRPr lang="en-US"/>
          </a:p>
        </p:txBody>
      </p:sp>
    </p:spTree>
    <p:extLst>
      <p:ext uri="{BB962C8B-B14F-4D97-AF65-F5344CB8AC3E}">
        <p14:creationId xmlns:p14="http://schemas.microsoft.com/office/powerpoint/2010/main" val="27783972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7C7172-448E-4514-901B-C6B5B81A73D8}" type="datetimeFigureOut">
              <a:rPr lang="en-US" smtClean="0"/>
              <a:pPr/>
              <a:t>4/5/2024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D502F8-03A2-42E1-BDC6-DFF9DA99B1D9}"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29577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7C7172-448E-4514-901B-C6B5B81A73D8}" type="datetimeFigureOut">
              <a:rPr lang="en-US" smtClean="0"/>
              <a:pPr/>
              <a:t>4/5/2024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D502F8-03A2-42E1-BDC6-DFF9DA99B1D9}" type="slidenum">
              <a:rPr lang="en-US" smtClean="0"/>
              <a:pPr/>
              <a:t>‹#›</a:t>
            </a:fld>
            <a:endParaRPr lang="en-US"/>
          </a:p>
        </p:txBody>
      </p:sp>
    </p:spTree>
    <p:extLst>
      <p:ext uri="{BB962C8B-B14F-4D97-AF65-F5344CB8AC3E}">
        <p14:creationId xmlns:p14="http://schemas.microsoft.com/office/powerpoint/2010/main" val="14366992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7C7172-448E-4514-901B-C6B5B81A73D8}" type="datetimeFigureOut">
              <a:rPr lang="en-US" smtClean="0"/>
              <a:pPr/>
              <a:t>4/5/2024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D502F8-03A2-42E1-BDC6-DFF9DA99B1D9}" type="slidenum">
              <a:rPr lang="en-US" smtClean="0"/>
              <a:pPr/>
              <a:t>‹#›</a:t>
            </a:fld>
            <a:endParaRPr lang="en-US"/>
          </a:p>
        </p:txBody>
      </p:sp>
    </p:spTree>
    <p:extLst>
      <p:ext uri="{BB962C8B-B14F-4D97-AF65-F5344CB8AC3E}">
        <p14:creationId xmlns:p14="http://schemas.microsoft.com/office/powerpoint/2010/main" val="610526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7C7172-448E-4514-901B-C6B5B81A73D8}" type="datetimeFigureOut">
              <a:rPr lang="en-US" smtClean="0"/>
              <a:pPr/>
              <a:t>4/5/2024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D502F8-03A2-42E1-BDC6-DFF9DA99B1D9}" type="slidenum">
              <a:rPr lang="en-US" smtClean="0"/>
              <a:pPr/>
              <a:t>‹#›</a:t>
            </a:fld>
            <a:endParaRPr lang="en-US"/>
          </a:p>
        </p:txBody>
      </p:sp>
    </p:spTree>
    <p:extLst>
      <p:ext uri="{BB962C8B-B14F-4D97-AF65-F5344CB8AC3E}">
        <p14:creationId xmlns:p14="http://schemas.microsoft.com/office/powerpoint/2010/main" val="2726095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E764A3EF-FA6E-46FA-BEB3-E6ED10D9460E}" type="datetimeFigureOut">
              <a:rPr lang="en-US" smtClean="0"/>
              <a:pPr>
                <a:defRPr/>
              </a:pPr>
              <a:t>4/5/2024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217CA909-5DA3-41E7-BD55-3C78DC7EE22F}" type="slidenum">
              <a:rPr lang="en-US" smtClean="0"/>
              <a:pPr/>
              <a:t>‹#›</a:t>
            </a:fld>
            <a:endParaRPr lang="en-US"/>
          </a:p>
        </p:txBody>
      </p:sp>
      <p:pic>
        <p:nvPicPr>
          <p:cNvPr id="7" name="Picture 6">
            <a:extLst>
              <a:ext uri="{FF2B5EF4-FFF2-40B4-BE49-F238E27FC236}">
                <a16:creationId xmlns:a16="http://schemas.microsoft.com/office/drawing/2014/main" id="{28336BB1-7685-D893-1562-01CCE68A4BD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63367" y="259648"/>
            <a:ext cx="1460311" cy="1062895"/>
          </a:xfrm>
          <a:prstGeom prst="rect">
            <a:avLst/>
          </a:prstGeom>
        </p:spPr>
      </p:pic>
      <p:grpSp>
        <p:nvGrpSpPr>
          <p:cNvPr id="8" name="Group 4">
            <a:extLst>
              <a:ext uri="{FF2B5EF4-FFF2-40B4-BE49-F238E27FC236}">
                <a16:creationId xmlns:a16="http://schemas.microsoft.com/office/drawing/2014/main" id="{A4638116-6149-35CC-3EF2-0E9A9AB4FD4F}"/>
              </a:ext>
            </a:extLst>
          </p:cNvPr>
          <p:cNvGrpSpPr>
            <a:grpSpLocks noChangeAspect="1"/>
          </p:cNvGrpSpPr>
          <p:nvPr userDrawn="1"/>
        </p:nvGrpSpPr>
        <p:grpSpPr bwMode="auto">
          <a:xfrm>
            <a:off x="0" y="1462088"/>
            <a:ext cx="12209463" cy="176212"/>
            <a:chOff x="0" y="921"/>
            <a:chExt cx="7691" cy="111"/>
          </a:xfrm>
        </p:grpSpPr>
        <p:sp>
          <p:nvSpPr>
            <p:cNvPr id="9" name="AutoShape 3">
              <a:extLst>
                <a:ext uri="{FF2B5EF4-FFF2-40B4-BE49-F238E27FC236}">
                  <a16:creationId xmlns:a16="http://schemas.microsoft.com/office/drawing/2014/main" id="{1466A1C8-418F-2775-B65D-2D34ED509C2D}"/>
                </a:ext>
              </a:extLst>
            </p:cNvPr>
            <p:cNvSpPr>
              <a:spLocks noChangeAspect="1" noChangeArrowheads="1" noTextEdit="1"/>
            </p:cNvSpPr>
            <p:nvPr userDrawn="1"/>
          </p:nvSpPr>
          <p:spPr bwMode="auto">
            <a:xfrm>
              <a:off x="0" y="921"/>
              <a:ext cx="7691" cy="111"/>
            </a:xfrm>
            <a:prstGeom prst="rect">
              <a:avLst/>
            </a:prstGeom>
            <a:solidFill>
              <a:srgbClr val="7030A0">
                <a:alpha val="9607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5">
              <a:extLst>
                <a:ext uri="{FF2B5EF4-FFF2-40B4-BE49-F238E27FC236}">
                  <a16:creationId xmlns:a16="http://schemas.microsoft.com/office/drawing/2014/main" id="{64D904DC-E0C8-9C87-D22A-94B2D304EB5F}"/>
                </a:ext>
              </a:extLst>
            </p:cNvPr>
            <p:cNvSpPr>
              <a:spLocks/>
            </p:cNvSpPr>
            <p:nvPr userDrawn="1"/>
          </p:nvSpPr>
          <p:spPr bwMode="auto">
            <a:xfrm>
              <a:off x="1924" y="909"/>
              <a:ext cx="1925" cy="122"/>
            </a:xfrm>
            <a:custGeom>
              <a:avLst/>
              <a:gdLst>
                <a:gd name="T0" fmla="*/ 0 w 2400"/>
                <a:gd name="T1" fmla="*/ 83 h 83"/>
                <a:gd name="T2" fmla="*/ 0 w 2400"/>
                <a:gd name="T3" fmla="*/ 83 h 83"/>
                <a:gd name="T4" fmla="*/ 2400 w 2400"/>
                <a:gd name="T5" fmla="*/ 83 h 83"/>
                <a:gd name="T6" fmla="*/ 2400 w 2400"/>
                <a:gd name="T7" fmla="*/ 0 h 83"/>
                <a:gd name="T8" fmla="*/ 0 w 2400"/>
                <a:gd name="T9" fmla="*/ 0 h 83"/>
                <a:gd name="T10" fmla="*/ 0 w 2400"/>
                <a:gd name="T11" fmla="*/ 83 h 83"/>
              </a:gdLst>
              <a:ahLst/>
              <a:cxnLst>
                <a:cxn ang="0">
                  <a:pos x="T0" y="T1"/>
                </a:cxn>
                <a:cxn ang="0">
                  <a:pos x="T2" y="T3"/>
                </a:cxn>
                <a:cxn ang="0">
                  <a:pos x="T4" y="T5"/>
                </a:cxn>
                <a:cxn ang="0">
                  <a:pos x="T6" y="T7"/>
                </a:cxn>
                <a:cxn ang="0">
                  <a:pos x="T8" y="T9"/>
                </a:cxn>
                <a:cxn ang="0">
                  <a:pos x="T10" y="T11"/>
                </a:cxn>
              </a:cxnLst>
              <a:rect l="0" t="0" r="r" b="b"/>
              <a:pathLst>
                <a:path w="2400" h="83">
                  <a:moveTo>
                    <a:pt x="0" y="83"/>
                  </a:moveTo>
                  <a:lnTo>
                    <a:pt x="0" y="83"/>
                  </a:lnTo>
                  <a:lnTo>
                    <a:pt x="2400" y="83"/>
                  </a:lnTo>
                  <a:lnTo>
                    <a:pt x="2400" y="0"/>
                  </a:lnTo>
                  <a:lnTo>
                    <a:pt x="0" y="0"/>
                  </a:lnTo>
                  <a:lnTo>
                    <a:pt x="0" y="83"/>
                  </a:lnTo>
                  <a:close/>
                </a:path>
              </a:pathLst>
            </a:custGeom>
            <a:solidFill>
              <a:srgbClr val="7030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6">
              <a:extLst>
                <a:ext uri="{FF2B5EF4-FFF2-40B4-BE49-F238E27FC236}">
                  <a16:creationId xmlns:a16="http://schemas.microsoft.com/office/drawing/2014/main" id="{0E067B17-7A7A-DDFD-C847-B22FDA15B4AB}"/>
                </a:ext>
              </a:extLst>
            </p:cNvPr>
            <p:cNvSpPr>
              <a:spLocks/>
            </p:cNvSpPr>
            <p:nvPr userDrawn="1"/>
          </p:nvSpPr>
          <p:spPr bwMode="auto">
            <a:xfrm>
              <a:off x="5775" y="908"/>
              <a:ext cx="1925" cy="124"/>
            </a:xfrm>
            <a:custGeom>
              <a:avLst/>
              <a:gdLst>
                <a:gd name="T0" fmla="*/ 0 w 2400"/>
                <a:gd name="T1" fmla="*/ 85 h 85"/>
                <a:gd name="T2" fmla="*/ 0 w 2400"/>
                <a:gd name="T3" fmla="*/ 85 h 85"/>
                <a:gd name="T4" fmla="*/ 2400 w 2400"/>
                <a:gd name="T5" fmla="*/ 85 h 85"/>
                <a:gd name="T6" fmla="*/ 2400 w 2400"/>
                <a:gd name="T7" fmla="*/ 0 h 85"/>
                <a:gd name="T8" fmla="*/ 0 w 2400"/>
                <a:gd name="T9" fmla="*/ 0 h 85"/>
                <a:gd name="T10" fmla="*/ 0 w 2400"/>
                <a:gd name="T11" fmla="*/ 85 h 85"/>
              </a:gdLst>
              <a:ahLst/>
              <a:cxnLst>
                <a:cxn ang="0">
                  <a:pos x="T0" y="T1"/>
                </a:cxn>
                <a:cxn ang="0">
                  <a:pos x="T2" y="T3"/>
                </a:cxn>
                <a:cxn ang="0">
                  <a:pos x="T4" y="T5"/>
                </a:cxn>
                <a:cxn ang="0">
                  <a:pos x="T6" y="T7"/>
                </a:cxn>
                <a:cxn ang="0">
                  <a:pos x="T8" y="T9"/>
                </a:cxn>
                <a:cxn ang="0">
                  <a:pos x="T10" y="T11"/>
                </a:cxn>
              </a:cxnLst>
              <a:rect l="0" t="0" r="r" b="b"/>
              <a:pathLst>
                <a:path w="2400" h="85">
                  <a:moveTo>
                    <a:pt x="0" y="85"/>
                  </a:moveTo>
                  <a:lnTo>
                    <a:pt x="0" y="85"/>
                  </a:lnTo>
                  <a:lnTo>
                    <a:pt x="2400" y="85"/>
                  </a:lnTo>
                  <a:lnTo>
                    <a:pt x="2400" y="0"/>
                  </a:lnTo>
                  <a:lnTo>
                    <a:pt x="0" y="0"/>
                  </a:lnTo>
                  <a:lnTo>
                    <a:pt x="0" y="85"/>
                  </a:lnTo>
                  <a:close/>
                </a:path>
              </a:pathLst>
            </a:custGeom>
            <a:solidFill>
              <a:srgbClr val="7030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0A872A84-30F1-D339-09A0-54E7324BC755}"/>
                </a:ext>
              </a:extLst>
            </p:cNvPr>
            <p:cNvSpPr>
              <a:spLocks/>
            </p:cNvSpPr>
            <p:nvPr userDrawn="1"/>
          </p:nvSpPr>
          <p:spPr bwMode="auto">
            <a:xfrm>
              <a:off x="3849" y="909"/>
              <a:ext cx="1926" cy="122"/>
            </a:xfrm>
            <a:custGeom>
              <a:avLst/>
              <a:gdLst>
                <a:gd name="T0" fmla="*/ 0 w 2400"/>
                <a:gd name="T1" fmla="*/ 83 h 83"/>
                <a:gd name="T2" fmla="*/ 0 w 2400"/>
                <a:gd name="T3" fmla="*/ 83 h 83"/>
                <a:gd name="T4" fmla="*/ 2400 w 2400"/>
                <a:gd name="T5" fmla="*/ 83 h 83"/>
                <a:gd name="T6" fmla="*/ 2400 w 2400"/>
                <a:gd name="T7" fmla="*/ 0 h 83"/>
                <a:gd name="T8" fmla="*/ 0 w 2400"/>
                <a:gd name="T9" fmla="*/ 0 h 83"/>
                <a:gd name="T10" fmla="*/ 0 w 2400"/>
                <a:gd name="T11" fmla="*/ 83 h 83"/>
              </a:gdLst>
              <a:ahLst/>
              <a:cxnLst>
                <a:cxn ang="0">
                  <a:pos x="T0" y="T1"/>
                </a:cxn>
                <a:cxn ang="0">
                  <a:pos x="T2" y="T3"/>
                </a:cxn>
                <a:cxn ang="0">
                  <a:pos x="T4" y="T5"/>
                </a:cxn>
                <a:cxn ang="0">
                  <a:pos x="T6" y="T7"/>
                </a:cxn>
                <a:cxn ang="0">
                  <a:pos x="T8" y="T9"/>
                </a:cxn>
                <a:cxn ang="0">
                  <a:pos x="T10" y="T11"/>
                </a:cxn>
              </a:cxnLst>
              <a:rect l="0" t="0" r="r" b="b"/>
              <a:pathLst>
                <a:path w="2400" h="83">
                  <a:moveTo>
                    <a:pt x="0" y="83"/>
                  </a:moveTo>
                  <a:lnTo>
                    <a:pt x="0" y="83"/>
                  </a:lnTo>
                  <a:lnTo>
                    <a:pt x="2400" y="83"/>
                  </a:lnTo>
                  <a:lnTo>
                    <a:pt x="2400" y="0"/>
                  </a:lnTo>
                  <a:lnTo>
                    <a:pt x="0" y="0"/>
                  </a:lnTo>
                  <a:lnTo>
                    <a:pt x="0" y="83"/>
                  </a:lnTo>
                  <a:close/>
                </a:path>
              </a:pathLst>
            </a:custGeom>
            <a:solidFill>
              <a:srgbClr val="F3218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8">
              <a:extLst>
                <a:ext uri="{FF2B5EF4-FFF2-40B4-BE49-F238E27FC236}">
                  <a16:creationId xmlns:a16="http://schemas.microsoft.com/office/drawing/2014/main" id="{A15F7284-47C9-4FC8-8CCC-406D35A9180D}"/>
                </a:ext>
              </a:extLst>
            </p:cNvPr>
            <p:cNvSpPr>
              <a:spLocks/>
            </p:cNvSpPr>
            <p:nvPr userDrawn="1"/>
          </p:nvSpPr>
          <p:spPr bwMode="auto">
            <a:xfrm>
              <a:off x="0" y="908"/>
              <a:ext cx="1924" cy="124"/>
            </a:xfrm>
            <a:custGeom>
              <a:avLst/>
              <a:gdLst>
                <a:gd name="T0" fmla="*/ 0 w 2399"/>
                <a:gd name="T1" fmla="*/ 85 h 85"/>
                <a:gd name="T2" fmla="*/ 0 w 2399"/>
                <a:gd name="T3" fmla="*/ 85 h 85"/>
                <a:gd name="T4" fmla="*/ 2399 w 2399"/>
                <a:gd name="T5" fmla="*/ 85 h 85"/>
                <a:gd name="T6" fmla="*/ 2399 w 2399"/>
                <a:gd name="T7" fmla="*/ 0 h 85"/>
                <a:gd name="T8" fmla="*/ 0 w 2399"/>
                <a:gd name="T9" fmla="*/ 0 h 85"/>
                <a:gd name="T10" fmla="*/ 0 w 2399"/>
                <a:gd name="T11" fmla="*/ 85 h 85"/>
              </a:gdLst>
              <a:ahLst/>
              <a:cxnLst>
                <a:cxn ang="0">
                  <a:pos x="T0" y="T1"/>
                </a:cxn>
                <a:cxn ang="0">
                  <a:pos x="T2" y="T3"/>
                </a:cxn>
                <a:cxn ang="0">
                  <a:pos x="T4" y="T5"/>
                </a:cxn>
                <a:cxn ang="0">
                  <a:pos x="T6" y="T7"/>
                </a:cxn>
                <a:cxn ang="0">
                  <a:pos x="T8" y="T9"/>
                </a:cxn>
                <a:cxn ang="0">
                  <a:pos x="T10" y="T11"/>
                </a:cxn>
              </a:cxnLst>
              <a:rect l="0" t="0" r="r" b="b"/>
              <a:pathLst>
                <a:path w="2399" h="85">
                  <a:moveTo>
                    <a:pt x="0" y="85"/>
                  </a:moveTo>
                  <a:lnTo>
                    <a:pt x="0" y="85"/>
                  </a:lnTo>
                  <a:lnTo>
                    <a:pt x="2399" y="85"/>
                  </a:lnTo>
                  <a:lnTo>
                    <a:pt x="2399" y="0"/>
                  </a:lnTo>
                  <a:lnTo>
                    <a:pt x="0" y="0"/>
                  </a:lnTo>
                  <a:lnTo>
                    <a:pt x="0" y="85"/>
                  </a:lnTo>
                  <a:close/>
                </a:path>
              </a:pathLst>
            </a:custGeom>
            <a:solidFill>
              <a:srgbClr val="F3218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15667511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7C7172-448E-4514-901B-C6B5B81A73D8}" type="datetimeFigureOut">
              <a:rPr lang="en-US" smtClean="0"/>
              <a:pPr/>
              <a:t>4/5/2024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D502F8-03A2-42E1-BDC6-DFF9DA99B1D9}" type="slidenum">
              <a:rPr lang="en-US" smtClean="0"/>
              <a:pPr/>
              <a:t>‹#›</a:t>
            </a:fld>
            <a:endParaRPr lang="en-US"/>
          </a:p>
        </p:txBody>
      </p:sp>
      <p:pic>
        <p:nvPicPr>
          <p:cNvPr id="7" name="Picture 6">
            <a:extLst>
              <a:ext uri="{FF2B5EF4-FFF2-40B4-BE49-F238E27FC236}">
                <a16:creationId xmlns:a16="http://schemas.microsoft.com/office/drawing/2014/main" id="{6DB40939-2F77-8322-E997-576C0E92392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70496" y="341194"/>
            <a:ext cx="6660107" cy="2197290"/>
          </a:xfrm>
          <a:prstGeom prst="rect">
            <a:avLst/>
          </a:prstGeom>
        </p:spPr>
      </p:pic>
    </p:spTree>
    <p:extLst>
      <p:ext uri="{BB962C8B-B14F-4D97-AF65-F5344CB8AC3E}">
        <p14:creationId xmlns:p14="http://schemas.microsoft.com/office/powerpoint/2010/main" val="425195272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7C7172-448E-4514-901B-C6B5B81A73D8}" type="datetimeFigureOut">
              <a:rPr lang="en-US" smtClean="0"/>
              <a:pPr/>
              <a:t>4/5/2024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D502F8-03A2-42E1-BDC6-DFF9DA99B1D9}" type="slidenum">
              <a:rPr lang="en-US" smtClean="0"/>
              <a:pPr/>
              <a:t>‹#›</a:t>
            </a:fld>
            <a:endParaRPr lang="en-US"/>
          </a:p>
        </p:txBody>
      </p:sp>
      <p:pic>
        <p:nvPicPr>
          <p:cNvPr id="8" name="Picture 7">
            <a:extLst>
              <a:ext uri="{FF2B5EF4-FFF2-40B4-BE49-F238E27FC236}">
                <a16:creationId xmlns:a16="http://schemas.microsoft.com/office/drawing/2014/main" id="{763B05A7-AC98-D14A-2529-196ACE1EBC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76930" y="284801"/>
            <a:ext cx="1460311" cy="1062895"/>
          </a:xfrm>
          <a:prstGeom prst="rect">
            <a:avLst/>
          </a:prstGeom>
        </p:spPr>
      </p:pic>
      <p:grpSp>
        <p:nvGrpSpPr>
          <p:cNvPr id="9" name="Group 4">
            <a:extLst>
              <a:ext uri="{FF2B5EF4-FFF2-40B4-BE49-F238E27FC236}">
                <a16:creationId xmlns:a16="http://schemas.microsoft.com/office/drawing/2014/main" id="{078F66C7-B320-CBBA-460D-B440DFBA9E11}"/>
              </a:ext>
            </a:extLst>
          </p:cNvPr>
          <p:cNvGrpSpPr>
            <a:grpSpLocks noChangeAspect="1"/>
          </p:cNvGrpSpPr>
          <p:nvPr userDrawn="1"/>
        </p:nvGrpSpPr>
        <p:grpSpPr bwMode="auto">
          <a:xfrm>
            <a:off x="0" y="1462088"/>
            <a:ext cx="12209463" cy="176212"/>
            <a:chOff x="0" y="921"/>
            <a:chExt cx="7691" cy="111"/>
          </a:xfrm>
        </p:grpSpPr>
        <p:sp>
          <p:nvSpPr>
            <p:cNvPr id="10" name="AutoShape 3">
              <a:extLst>
                <a:ext uri="{FF2B5EF4-FFF2-40B4-BE49-F238E27FC236}">
                  <a16:creationId xmlns:a16="http://schemas.microsoft.com/office/drawing/2014/main" id="{70414787-851D-3A81-9489-902A7C291014}"/>
                </a:ext>
              </a:extLst>
            </p:cNvPr>
            <p:cNvSpPr>
              <a:spLocks noChangeAspect="1" noChangeArrowheads="1" noTextEdit="1"/>
            </p:cNvSpPr>
            <p:nvPr userDrawn="1"/>
          </p:nvSpPr>
          <p:spPr bwMode="auto">
            <a:xfrm>
              <a:off x="0" y="921"/>
              <a:ext cx="7691" cy="111"/>
            </a:xfrm>
            <a:prstGeom prst="rect">
              <a:avLst/>
            </a:prstGeom>
            <a:solidFill>
              <a:srgbClr val="7030A0">
                <a:alpha val="9607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Freeform 5">
              <a:extLst>
                <a:ext uri="{FF2B5EF4-FFF2-40B4-BE49-F238E27FC236}">
                  <a16:creationId xmlns:a16="http://schemas.microsoft.com/office/drawing/2014/main" id="{AC590C59-D773-2C97-FE42-0DE6B84F3A32}"/>
                </a:ext>
              </a:extLst>
            </p:cNvPr>
            <p:cNvSpPr>
              <a:spLocks/>
            </p:cNvSpPr>
            <p:nvPr userDrawn="1"/>
          </p:nvSpPr>
          <p:spPr bwMode="auto">
            <a:xfrm>
              <a:off x="1924" y="909"/>
              <a:ext cx="1925" cy="122"/>
            </a:xfrm>
            <a:custGeom>
              <a:avLst/>
              <a:gdLst>
                <a:gd name="T0" fmla="*/ 0 w 2400"/>
                <a:gd name="T1" fmla="*/ 83 h 83"/>
                <a:gd name="T2" fmla="*/ 0 w 2400"/>
                <a:gd name="T3" fmla="*/ 83 h 83"/>
                <a:gd name="T4" fmla="*/ 2400 w 2400"/>
                <a:gd name="T5" fmla="*/ 83 h 83"/>
                <a:gd name="T6" fmla="*/ 2400 w 2400"/>
                <a:gd name="T7" fmla="*/ 0 h 83"/>
                <a:gd name="T8" fmla="*/ 0 w 2400"/>
                <a:gd name="T9" fmla="*/ 0 h 83"/>
                <a:gd name="T10" fmla="*/ 0 w 2400"/>
                <a:gd name="T11" fmla="*/ 83 h 83"/>
              </a:gdLst>
              <a:ahLst/>
              <a:cxnLst>
                <a:cxn ang="0">
                  <a:pos x="T0" y="T1"/>
                </a:cxn>
                <a:cxn ang="0">
                  <a:pos x="T2" y="T3"/>
                </a:cxn>
                <a:cxn ang="0">
                  <a:pos x="T4" y="T5"/>
                </a:cxn>
                <a:cxn ang="0">
                  <a:pos x="T6" y="T7"/>
                </a:cxn>
                <a:cxn ang="0">
                  <a:pos x="T8" y="T9"/>
                </a:cxn>
                <a:cxn ang="0">
                  <a:pos x="T10" y="T11"/>
                </a:cxn>
              </a:cxnLst>
              <a:rect l="0" t="0" r="r" b="b"/>
              <a:pathLst>
                <a:path w="2400" h="83">
                  <a:moveTo>
                    <a:pt x="0" y="83"/>
                  </a:moveTo>
                  <a:lnTo>
                    <a:pt x="0" y="83"/>
                  </a:lnTo>
                  <a:lnTo>
                    <a:pt x="2400" y="83"/>
                  </a:lnTo>
                  <a:lnTo>
                    <a:pt x="2400" y="0"/>
                  </a:lnTo>
                  <a:lnTo>
                    <a:pt x="0" y="0"/>
                  </a:lnTo>
                  <a:lnTo>
                    <a:pt x="0" y="83"/>
                  </a:lnTo>
                  <a:close/>
                </a:path>
              </a:pathLst>
            </a:custGeom>
            <a:solidFill>
              <a:srgbClr val="7030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F9CDB058-8F98-8CD6-AB38-FD9BDA969A41}"/>
                </a:ext>
              </a:extLst>
            </p:cNvPr>
            <p:cNvSpPr>
              <a:spLocks/>
            </p:cNvSpPr>
            <p:nvPr userDrawn="1"/>
          </p:nvSpPr>
          <p:spPr bwMode="auto">
            <a:xfrm>
              <a:off x="5775" y="908"/>
              <a:ext cx="1925" cy="124"/>
            </a:xfrm>
            <a:custGeom>
              <a:avLst/>
              <a:gdLst>
                <a:gd name="T0" fmla="*/ 0 w 2400"/>
                <a:gd name="T1" fmla="*/ 85 h 85"/>
                <a:gd name="T2" fmla="*/ 0 w 2400"/>
                <a:gd name="T3" fmla="*/ 85 h 85"/>
                <a:gd name="T4" fmla="*/ 2400 w 2400"/>
                <a:gd name="T5" fmla="*/ 85 h 85"/>
                <a:gd name="T6" fmla="*/ 2400 w 2400"/>
                <a:gd name="T7" fmla="*/ 0 h 85"/>
                <a:gd name="T8" fmla="*/ 0 w 2400"/>
                <a:gd name="T9" fmla="*/ 0 h 85"/>
                <a:gd name="T10" fmla="*/ 0 w 2400"/>
                <a:gd name="T11" fmla="*/ 85 h 85"/>
              </a:gdLst>
              <a:ahLst/>
              <a:cxnLst>
                <a:cxn ang="0">
                  <a:pos x="T0" y="T1"/>
                </a:cxn>
                <a:cxn ang="0">
                  <a:pos x="T2" y="T3"/>
                </a:cxn>
                <a:cxn ang="0">
                  <a:pos x="T4" y="T5"/>
                </a:cxn>
                <a:cxn ang="0">
                  <a:pos x="T6" y="T7"/>
                </a:cxn>
                <a:cxn ang="0">
                  <a:pos x="T8" y="T9"/>
                </a:cxn>
                <a:cxn ang="0">
                  <a:pos x="T10" y="T11"/>
                </a:cxn>
              </a:cxnLst>
              <a:rect l="0" t="0" r="r" b="b"/>
              <a:pathLst>
                <a:path w="2400" h="85">
                  <a:moveTo>
                    <a:pt x="0" y="85"/>
                  </a:moveTo>
                  <a:lnTo>
                    <a:pt x="0" y="85"/>
                  </a:lnTo>
                  <a:lnTo>
                    <a:pt x="2400" y="85"/>
                  </a:lnTo>
                  <a:lnTo>
                    <a:pt x="2400" y="0"/>
                  </a:lnTo>
                  <a:lnTo>
                    <a:pt x="0" y="0"/>
                  </a:lnTo>
                  <a:lnTo>
                    <a:pt x="0" y="85"/>
                  </a:lnTo>
                  <a:close/>
                </a:path>
              </a:pathLst>
            </a:custGeom>
            <a:solidFill>
              <a:srgbClr val="7030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a16="http://schemas.microsoft.com/office/drawing/2014/main" id="{253F32DC-EBD3-8A22-21D8-DA364B01F708}"/>
                </a:ext>
              </a:extLst>
            </p:cNvPr>
            <p:cNvSpPr>
              <a:spLocks/>
            </p:cNvSpPr>
            <p:nvPr userDrawn="1"/>
          </p:nvSpPr>
          <p:spPr bwMode="auto">
            <a:xfrm>
              <a:off x="3849" y="909"/>
              <a:ext cx="1926" cy="122"/>
            </a:xfrm>
            <a:custGeom>
              <a:avLst/>
              <a:gdLst>
                <a:gd name="T0" fmla="*/ 0 w 2400"/>
                <a:gd name="T1" fmla="*/ 83 h 83"/>
                <a:gd name="T2" fmla="*/ 0 w 2400"/>
                <a:gd name="T3" fmla="*/ 83 h 83"/>
                <a:gd name="T4" fmla="*/ 2400 w 2400"/>
                <a:gd name="T5" fmla="*/ 83 h 83"/>
                <a:gd name="T6" fmla="*/ 2400 w 2400"/>
                <a:gd name="T7" fmla="*/ 0 h 83"/>
                <a:gd name="T8" fmla="*/ 0 w 2400"/>
                <a:gd name="T9" fmla="*/ 0 h 83"/>
                <a:gd name="T10" fmla="*/ 0 w 2400"/>
                <a:gd name="T11" fmla="*/ 83 h 83"/>
              </a:gdLst>
              <a:ahLst/>
              <a:cxnLst>
                <a:cxn ang="0">
                  <a:pos x="T0" y="T1"/>
                </a:cxn>
                <a:cxn ang="0">
                  <a:pos x="T2" y="T3"/>
                </a:cxn>
                <a:cxn ang="0">
                  <a:pos x="T4" y="T5"/>
                </a:cxn>
                <a:cxn ang="0">
                  <a:pos x="T6" y="T7"/>
                </a:cxn>
                <a:cxn ang="0">
                  <a:pos x="T8" y="T9"/>
                </a:cxn>
                <a:cxn ang="0">
                  <a:pos x="T10" y="T11"/>
                </a:cxn>
              </a:cxnLst>
              <a:rect l="0" t="0" r="r" b="b"/>
              <a:pathLst>
                <a:path w="2400" h="83">
                  <a:moveTo>
                    <a:pt x="0" y="83"/>
                  </a:moveTo>
                  <a:lnTo>
                    <a:pt x="0" y="83"/>
                  </a:lnTo>
                  <a:lnTo>
                    <a:pt x="2400" y="83"/>
                  </a:lnTo>
                  <a:lnTo>
                    <a:pt x="2400" y="0"/>
                  </a:lnTo>
                  <a:lnTo>
                    <a:pt x="0" y="0"/>
                  </a:lnTo>
                  <a:lnTo>
                    <a:pt x="0" y="83"/>
                  </a:lnTo>
                  <a:close/>
                </a:path>
              </a:pathLst>
            </a:custGeom>
            <a:solidFill>
              <a:srgbClr val="F3218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8">
              <a:extLst>
                <a:ext uri="{FF2B5EF4-FFF2-40B4-BE49-F238E27FC236}">
                  <a16:creationId xmlns:a16="http://schemas.microsoft.com/office/drawing/2014/main" id="{7A8EDE23-EC3B-B82D-E4E3-43CC403009C2}"/>
                </a:ext>
              </a:extLst>
            </p:cNvPr>
            <p:cNvSpPr>
              <a:spLocks/>
            </p:cNvSpPr>
            <p:nvPr userDrawn="1"/>
          </p:nvSpPr>
          <p:spPr bwMode="auto">
            <a:xfrm>
              <a:off x="0" y="908"/>
              <a:ext cx="1924" cy="124"/>
            </a:xfrm>
            <a:custGeom>
              <a:avLst/>
              <a:gdLst>
                <a:gd name="T0" fmla="*/ 0 w 2399"/>
                <a:gd name="T1" fmla="*/ 85 h 85"/>
                <a:gd name="T2" fmla="*/ 0 w 2399"/>
                <a:gd name="T3" fmla="*/ 85 h 85"/>
                <a:gd name="T4" fmla="*/ 2399 w 2399"/>
                <a:gd name="T5" fmla="*/ 85 h 85"/>
                <a:gd name="T6" fmla="*/ 2399 w 2399"/>
                <a:gd name="T7" fmla="*/ 0 h 85"/>
                <a:gd name="T8" fmla="*/ 0 w 2399"/>
                <a:gd name="T9" fmla="*/ 0 h 85"/>
                <a:gd name="T10" fmla="*/ 0 w 2399"/>
                <a:gd name="T11" fmla="*/ 85 h 85"/>
              </a:gdLst>
              <a:ahLst/>
              <a:cxnLst>
                <a:cxn ang="0">
                  <a:pos x="T0" y="T1"/>
                </a:cxn>
                <a:cxn ang="0">
                  <a:pos x="T2" y="T3"/>
                </a:cxn>
                <a:cxn ang="0">
                  <a:pos x="T4" y="T5"/>
                </a:cxn>
                <a:cxn ang="0">
                  <a:pos x="T6" y="T7"/>
                </a:cxn>
                <a:cxn ang="0">
                  <a:pos x="T8" y="T9"/>
                </a:cxn>
                <a:cxn ang="0">
                  <a:pos x="T10" y="T11"/>
                </a:cxn>
              </a:cxnLst>
              <a:rect l="0" t="0" r="r" b="b"/>
              <a:pathLst>
                <a:path w="2399" h="85">
                  <a:moveTo>
                    <a:pt x="0" y="85"/>
                  </a:moveTo>
                  <a:lnTo>
                    <a:pt x="0" y="85"/>
                  </a:lnTo>
                  <a:lnTo>
                    <a:pt x="2399" y="85"/>
                  </a:lnTo>
                  <a:lnTo>
                    <a:pt x="2399" y="0"/>
                  </a:lnTo>
                  <a:lnTo>
                    <a:pt x="0" y="0"/>
                  </a:lnTo>
                  <a:lnTo>
                    <a:pt x="0" y="85"/>
                  </a:lnTo>
                  <a:close/>
                </a:path>
              </a:pathLst>
            </a:custGeom>
            <a:solidFill>
              <a:srgbClr val="F3218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5303726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7C7172-448E-4514-901B-C6B5B81A73D8}" type="datetimeFigureOut">
              <a:rPr lang="en-US" smtClean="0"/>
              <a:pPr/>
              <a:t>4/5/2024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D502F8-03A2-42E1-BDC6-DFF9DA99B1D9}" type="slidenum">
              <a:rPr lang="en-US" smtClean="0"/>
              <a:pPr/>
              <a:t>‹#›</a:t>
            </a:fld>
            <a:endParaRPr lang="en-US"/>
          </a:p>
        </p:txBody>
      </p:sp>
      <p:pic>
        <p:nvPicPr>
          <p:cNvPr id="10" name="Picture 9">
            <a:extLst>
              <a:ext uri="{FF2B5EF4-FFF2-40B4-BE49-F238E27FC236}">
                <a16:creationId xmlns:a16="http://schemas.microsoft.com/office/drawing/2014/main" id="{C25E07BD-EF7A-D6A9-CCF3-0152DE46448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63367" y="259648"/>
            <a:ext cx="1460311" cy="1062895"/>
          </a:xfrm>
          <a:prstGeom prst="rect">
            <a:avLst/>
          </a:prstGeom>
        </p:spPr>
      </p:pic>
      <p:grpSp>
        <p:nvGrpSpPr>
          <p:cNvPr id="11" name="Group 4">
            <a:extLst>
              <a:ext uri="{FF2B5EF4-FFF2-40B4-BE49-F238E27FC236}">
                <a16:creationId xmlns:a16="http://schemas.microsoft.com/office/drawing/2014/main" id="{606897F9-890E-825D-5E3E-DB74D1AE2902}"/>
              </a:ext>
            </a:extLst>
          </p:cNvPr>
          <p:cNvGrpSpPr>
            <a:grpSpLocks noChangeAspect="1"/>
          </p:cNvGrpSpPr>
          <p:nvPr userDrawn="1"/>
        </p:nvGrpSpPr>
        <p:grpSpPr bwMode="auto">
          <a:xfrm>
            <a:off x="0" y="1462088"/>
            <a:ext cx="12209463" cy="176212"/>
            <a:chOff x="0" y="921"/>
            <a:chExt cx="7691" cy="111"/>
          </a:xfrm>
        </p:grpSpPr>
        <p:sp>
          <p:nvSpPr>
            <p:cNvPr id="12" name="AutoShape 3">
              <a:extLst>
                <a:ext uri="{FF2B5EF4-FFF2-40B4-BE49-F238E27FC236}">
                  <a16:creationId xmlns:a16="http://schemas.microsoft.com/office/drawing/2014/main" id="{DC84D097-48A4-AE58-D3DF-5A72F98CE380}"/>
                </a:ext>
              </a:extLst>
            </p:cNvPr>
            <p:cNvSpPr>
              <a:spLocks noChangeAspect="1" noChangeArrowheads="1" noTextEdit="1"/>
            </p:cNvSpPr>
            <p:nvPr userDrawn="1"/>
          </p:nvSpPr>
          <p:spPr bwMode="auto">
            <a:xfrm>
              <a:off x="0" y="921"/>
              <a:ext cx="7691" cy="111"/>
            </a:xfrm>
            <a:prstGeom prst="rect">
              <a:avLst/>
            </a:prstGeom>
            <a:solidFill>
              <a:srgbClr val="7030A0">
                <a:alpha val="9607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5">
              <a:extLst>
                <a:ext uri="{FF2B5EF4-FFF2-40B4-BE49-F238E27FC236}">
                  <a16:creationId xmlns:a16="http://schemas.microsoft.com/office/drawing/2014/main" id="{314988B3-2063-0843-E79B-D3ADF964B49F}"/>
                </a:ext>
              </a:extLst>
            </p:cNvPr>
            <p:cNvSpPr>
              <a:spLocks/>
            </p:cNvSpPr>
            <p:nvPr userDrawn="1"/>
          </p:nvSpPr>
          <p:spPr bwMode="auto">
            <a:xfrm>
              <a:off x="1924" y="909"/>
              <a:ext cx="1925" cy="122"/>
            </a:xfrm>
            <a:custGeom>
              <a:avLst/>
              <a:gdLst>
                <a:gd name="T0" fmla="*/ 0 w 2400"/>
                <a:gd name="T1" fmla="*/ 83 h 83"/>
                <a:gd name="T2" fmla="*/ 0 w 2400"/>
                <a:gd name="T3" fmla="*/ 83 h 83"/>
                <a:gd name="T4" fmla="*/ 2400 w 2400"/>
                <a:gd name="T5" fmla="*/ 83 h 83"/>
                <a:gd name="T6" fmla="*/ 2400 w 2400"/>
                <a:gd name="T7" fmla="*/ 0 h 83"/>
                <a:gd name="T8" fmla="*/ 0 w 2400"/>
                <a:gd name="T9" fmla="*/ 0 h 83"/>
                <a:gd name="T10" fmla="*/ 0 w 2400"/>
                <a:gd name="T11" fmla="*/ 83 h 83"/>
              </a:gdLst>
              <a:ahLst/>
              <a:cxnLst>
                <a:cxn ang="0">
                  <a:pos x="T0" y="T1"/>
                </a:cxn>
                <a:cxn ang="0">
                  <a:pos x="T2" y="T3"/>
                </a:cxn>
                <a:cxn ang="0">
                  <a:pos x="T4" y="T5"/>
                </a:cxn>
                <a:cxn ang="0">
                  <a:pos x="T6" y="T7"/>
                </a:cxn>
                <a:cxn ang="0">
                  <a:pos x="T8" y="T9"/>
                </a:cxn>
                <a:cxn ang="0">
                  <a:pos x="T10" y="T11"/>
                </a:cxn>
              </a:cxnLst>
              <a:rect l="0" t="0" r="r" b="b"/>
              <a:pathLst>
                <a:path w="2400" h="83">
                  <a:moveTo>
                    <a:pt x="0" y="83"/>
                  </a:moveTo>
                  <a:lnTo>
                    <a:pt x="0" y="83"/>
                  </a:lnTo>
                  <a:lnTo>
                    <a:pt x="2400" y="83"/>
                  </a:lnTo>
                  <a:lnTo>
                    <a:pt x="2400" y="0"/>
                  </a:lnTo>
                  <a:lnTo>
                    <a:pt x="0" y="0"/>
                  </a:lnTo>
                  <a:lnTo>
                    <a:pt x="0" y="83"/>
                  </a:lnTo>
                  <a:close/>
                </a:path>
              </a:pathLst>
            </a:custGeom>
            <a:solidFill>
              <a:srgbClr val="7030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2E3412CF-AD90-7EBC-14A5-AEB86A0208A2}"/>
                </a:ext>
              </a:extLst>
            </p:cNvPr>
            <p:cNvSpPr>
              <a:spLocks/>
            </p:cNvSpPr>
            <p:nvPr userDrawn="1"/>
          </p:nvSpPr>
          <p:spPr bwMode="auto">
            <a:xfrm>
              <a:off x="5775" y="908"/>
              <a:ext cx="1925" cy="124"/>
            </a:xfrm>
            <a:custGeom>
              <a:avLst/>
              <a:gdLst>
                <a:gd name="T0" fmla="*/ 0 w 2400"/>
                <a:gd name="T1" fmla="*/ 85 h 85"/>
                <a:gd name="T2" fmla="*/ 0 w 2400"/>
                <a:gd name="T3" fmla="*/ 85 h 85"/>
                <a:gd name="T4" fmla="*/ 2400 w 2400"/>
                <a:gd name="T5" fmla="*/ 85 h 85"/>
                <a:gd name="T6" fmla="*/ 2400 w 2400"/>
                <a:gd name="T7" fmla="*/ 0 h 85"/>
                <a:gd name="T8" fmla="*/ 0 w 2400"/>
                <a:gd name="T9" fmla="*/ 0 h 85"/>
                <a:gd name="T10" fmla="*/ 0 w 2400"/>
                <a:gd name="T11" fmla="*/ 85 h 85"/>
              </a:gdLst>
              <a:ahLst/>
              <a:cxnLst>
                <a:cxn ang="0">
                  <a:pos x="T0" y="T1"/>
                </a:cxn>
                <a:cxn ang="0">
                  <a:pos x="T2" y="T3"/>
                </a:cxn>
                <a:cxn ang="0">
                  <a:pos x="T4" y="T5"/>
                </a:cxn>
                <a:cxn ang="0">
                  <a:pos x="T6" y="T7"/>
                </a:cxn>
                <a:cxn ang="0">
                  <a:pos x="T8" y="T9"/>
                </a:cxn>
                <a:cxn ang="0">
                  <a:pos x="T10" y="T11"/>
                </a:cxn>
              </a:cxnLst>
              <a:rect l="0" t="0" r="r" b="b"/>
              <a:pathLst>
                <a:path w="2400" h="85">
                  <a:moveTo>
                    <a:pt x="0" y="85"/>
                  </a:moveTo>
                  <a:lnTo>
                    <a:pt x="0" y="85"/>
                  </a:lnTo>
                  <a:lnTo>
                    <a:pt x="2400" y="85"/>
                  </a:lnTo>
                  <a:lnTo>
                    <a:pt x="2400" y="0"/>
                  </a:lnTo>
                  <a:lnTo>
                    <a:pt x="0" y="0"/>
                  </a:lnTo>
                  <a:lnTo>
                    <a:pt x="0" y="85"/>
                  </a:lnTo>
                  <a:close/>
                </a:path>
              </a:pathLst>
            </a:custGeom>
            <a:solidFill>
              <a:srgbClr val="7030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0A173B52-C486-E4D8-B0FD-723DEA947810}"/>
                </a:ext>
              </a:extLst>
            </p:cNvPr>
            <p:cNvSpPr>
              <a:spLocks/>
            </p:cNvSpPr>
            <p:nvPr userDrawn="1"/>
          </p:nvSpPr>
          <p:spPr bwMode="auto">
            <a:xfrm>
              <a:off x="3849" y="909"/>
              <a:ext cx="1926" cy="122"/>
            </a:xfrm>
            <a:custGeom>
              <a:avLst/>
              <a:gdLst>
                <a:gd name="T0" fmla="*/ 0 w 2400"/>
                <a:gd name="T1" fmla="*/ 83 h 83"/>
                <a:gd name="T2" fmla="*/ 0 w 2400"/>
                <a:gd name="T3" fmla="*/ 83 h 83"/>
                <a:gd name="T4" fmla="*/ 2400 w 2400"/>
                <a:gd name="T5" fmla="*/ 83 h 83"/>
                <a:gd name="T6" fmla="*/ 2400 w 2400"/>
                <a:gd name="T7" fmla="*/ 0 h 83"/>
                <a:gd name="T8" fmla="*/ 0 w 2400"/>
                <a:gd name="T9" fmla="*/ 0 h 83"/>
                <a:gd name="T10" fmla="*/ 0 w 2400"/>
                <a:gd name="T11" fmla="*/ 83 h 83"/>
              </a:gdLst>
              <a:ahLst/>
              <a:cxnLst>
                <a:cxn ang="0">
                  <a:pos x="T0" y="T1"/>
                </a:cxn>
                <a:cxn ang="0">
                  <a:pos x="T2" y="T3"/>
                </a:cxn>
                <a:cxn ang="0">
                  <a:pos x="T4" y="T5"/>
                </a:cxn>
                <a:cxn ang="0">
                  <a:pos x="T6" y="T7"/>
                </a:cxn>
                <a:cxn ang="0">
                  <a:pos x="T8" y="T9"/>
                </a:cxn>
                <a:cxn ang="0">
                  <a:pos x="T10" y="T11"/>
                </a:cxn>
              </a:cxnLst>
              <a:rect l="0" t="0" r="r" b="b"/>
              <a:pathLst>
                <a:path w="2400" h="83">
                  <a:moveTo>
                    <a:pt x="0" y="83"/>
                  </a:moveTo>
                  <a:lnTo>
                    <a:pt x="0" y="83"/>
                  </a:lnTo>
                  <a:lnTo>
                    <a:pt x="2400" y="83"/>
                  </a:lnTo>
                  <a:lnTo>
                    <a:pt x="2400" y="0"/>
                  </a:lnTo>
                  <a:lnTo>
                    <a:pt x="0" y="0"/>
                  </a:lnTo>
                  <a:lnTo>
                    <a:pt x="0" y="83"/>
                  </a:lnTo>
                  <a:close/>
                </a:path>
              </a:pathLst>
            </a:custGeom>
            <a:solidFill>
              <a:srgbClr val="F3218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39549777-601E-064A-8C87-A2CE83C08667}"/>
                </a:ext>
              </a:extLst>
            </p:cNvPr>
            <p:cNvSpPr>
              <a:spLocks/>
            </p:cNvSpPr>
            <p:nvPr userDrawn="1"/>
          </p:nvSpPr>
          <p:spPr bwMode="auto">
            <a:xfrm>
              <a:off x="0" y="908"/>
              <a:ext cx="1924" cy="124"/>
            </a:xfrm>
            <a:custGeom>
              <a:avLst/>
              <a:gdLst>
                <a:gd name="T0" fmla="*/ 0 w 2399"/>
                <a:gd name="T1" fmla="*/ 85 h 85"/>
                <a:gd name="T2" fmla="*/ 0 w 2399"/>
                <a:gd name="T3" fmla="*/ 85 h 85"/>
                <a:gd name="T4" fmla="*/ 2399 w 2399"/>
                <a:gd name="T5" fmla="*/ 85 h 85"/>
                <a:gd name="T6" fmla="*/ 2399 w 2399"/>
                <a:gd name="T7" fmla="*/ 0 h 85"/>
                <a:gd name="T8" fmla="*/ 0 w 2399"/>
                <a:gd name="T9" fmla="*/ 0 h 85"/>
                <a:gd name="T10" fmla="*/ 0 w 2399"/>
                <a:gd name="T11" fmla="*/ 85 h 85"/>
              </a:gdLst>
              <a:ahLst/>
              <a:cxnLst>
                <a:cxn ang="0">
                  <a:pos x="T0" y="T1"/>
                </a:cxn>
                <a:cxn ang="0">
                  <a:pos x="T2" y="T3"/>
                </a:cxn>
                <a:cxn ang="0">
                  <a:pos x="T4" y="T5"/>
                </a:cxn>
                <a:cxn ang="0">
                  <a:pos x="T6" y="T7"/>
                </a:cxn>
                <a:cxn ang="0">
                  <a:pos x="T8" y="T9"/>
                </a:cxn>
                <a:cxn ang="0">
                  <a:pos x="T10" y="T11"/>
                </a:cxn>
              </a:cxnLst>
              <a:rect l="0" t="0" r="r" b="b"/>
              <a:pathLst>
                <a:path w="2399" h="85">
                  <a:moveTo>
                    <a:pt x="0" y="85"/>
                  </a:moveTo>
                  <a:lnTo>
                    <a:pt x="0" y="85"/>
                  </a:lnTo>
                  <a:lnTo>
                    <a:pt x="2399" y="85"/>
                  </a:lnTo>
                  <a:lnTo>
                    <a:pt x="2399" y="0"/>
                  </a:lnTo>
                  <a:lnTo>
                    <a:pt x="0" y="0"/>
                  </a:lnTo>
                  <a:lnTo>
                    <a:pt x="0" y="85"/>
                  </a:lnTo>
                  <a:close/>
                </a:path>
              </a:pathLst>
            </a:custGeom>
            <a:solidFill>
              <a:srgbClr val="F3218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72440526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7C7172-448E-4514-901B-C6B5B81A73D8}" type="datetimeFigureOut">
              <a:rPr lang="en-US" smtClean="0"/>
              <a:pPr/>
              <a:t>4/5/2024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D502F8-03A2-42E1-BDC6-DFF9DA99B1D9}" type="slidenum">
              <a:rPr lang="en-US" smtClean="0"/>
              <a:pPr/>
              <a:t>‹#›</a:t>
            </a:fld>
            <a:endParaRPr lang="en-US"/>
          </a:p>
        </p:txBody>
      </p:sp>
      <p:pic>
        <p:nvPicPr>
          <p:cNvPr id="6" name="Picture 5">
            <a:extLst>
              <a:ext uri="{FF2B5EF4-FFF2-40B4-BE49-F238E27FC236}">
                <a16:creationId xmlns:a16="http://schemas.microsoft.com/office/drawing/2014/main" id="{8E28CDB8-9C47-B7C6-9225-5207D5D11CB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63367" y="259648"/>
            <a:ext cx="1460311" cy="1062895"/>
          </a:xfrm>
          <a:prstGeom prst="rect">
            <a:avLst/>
          </a:prstGeom>
        </p:spPr>
      </p:pic>
      <p:grpSp>
        <p:nvGrpSpPr>
          <p:cNvPr id="7" name="Group 4">
            <a:extLst>
              <a:ext uri="{FF2B5EF4-FFF2-40B4-BE49-F238E27FC236}">
                <a16:creationId xmlns:a16="http://schemas.microsoft.com/office/drawing/2014/main" id="{50835FDB-1347-E32F-7350-29EC997D6CDE}"/>
              </a:ext>
            </a:extLst>
          </p:cNvPr>
          <p:cNvGrpSpPr>
            <a:grpSpLocks noChangeAspect="1"/>
          </p:cNvGrpSpPr>
          <p:nvPr userDrawn="1"/>
        </p:nvGrpSpPr>
        <p:grpSpPr bwMode="auto">
          <a:xfrm>
            <a:off x="0" y="1462088"/>
            <a:ext cx="12209463" cy="176212"/>
            <a:chOff x="0" y="921"/>
            <a:chExt cx="7691" cy="111"/>
          </a:xfrm>
        </p:grpSpPr>
        <p:sp>
          <p:nvSpPr>
            <p:cNvPr id="8" name="AutoShape 3">
              <a:extLst>
                <a:ext uri="{FF2B5EF4-FFF2-40B4-BE49-F238E27FC236}">
                  <a16:creationId xmlns:a16="http://schemas.microsoft.com/office/drawing/2014/main" id="{66E94BBB-036F-2C28-630A-0DF024B1C3B4}"/>
                </a:ext>
              </a:extLst>
            </p:cNvPr>
            <p:cNvSpPr>
              <a:spLocks noChangeAspect="1" noChangeArrowheads="1" noTextEdit="1"/>
            </p:cNvSpPr>
            <p:nvPr userDrawn="1"/>
          </p:nvSpPr>
          <p:spPr bwMode="auto">
            <a:xfrm>
              <a:off x="0" y="921"/>
              <a:ext cx="7691" cy="111"/>
            </a:xfrm>
            <a:prstGeom prst="rect">
              <a:avLst/>
            </a:prstGeom>
            <a:solidFill>
              <a:srgbClr val="7030A0">
                <a:alpha val="9607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5">
              <a:extLst>
                <a:ext uri="{FF2B5EF4-FFF2-40B4-BE49-F238E27FC236}">
                  <a16:creationId xmlns:a16="http://schemas.microsoft.com/office/drawing/2014/main" id="{A199CB7F-F71A-3996-836F-A1E578746F8B}"/>
                </a:ext>
              </a:extLst>
            </p:cNvPr>
            <p:cNvSpPr>
              <a:spLocks/>
            </p:cNvSpPr>
            <p:nvPr userDrawn="1"/>
          </p:nvSpPr>
          <p:spPr bwMode="auto">
            <a:xfrm>
              <a:off x="1924" y="909"/>
              <a:ext cx="1925" cy="122"/>
            </a:xfrm>
            <a:custGeom>
              <a:avLst/>
              <a:gdLst>
                <a:gd name="T0" fmla="*/ 0 w 2400"/>
                <a:gd name="T1" fmla="*/ 83 h 83"/>
                <a:gd name="T2" fmla="*/ 0 w 2400"/>
                <a:gd name="T3" fmla="*/ 83 h 83"/>
                <a:gd name="T4" fmla="*/ 2400 w 2400"/>
                <a:gd name="T5" fmla="*/ 83 h 83"/>
                <a:gd name="T6" fmla="*/ 2400 w 2400"/>
                <a:gd name="T7" fmla="*/ 0 h 83"/>
                <a:gd name="T8" fmla="*/ 0 w 2400"/>
                <a:gd name="T9" fmla="*/ 0 h 83"/>
                <a:gd name="T10" fmla="*/ 0 w 2400"/>
                <a:gd name="T11" fmla="*/ 83 h 83"/>
              </a:gdLst>
              <a:ahLst/>
              <a:cxnLst>
                <a:cxn ang="0">
                  <a:pos x="T0" y="T1"/>
                </a:cxn>
                <a:cxn ang="0">
                  <a:pos x="T2" y="T3"/>
                </a:cxn>
                <a:cxn ang="0">
                  <a:pos x="T4" y="T5"/>
                </a:cxn>
                <a:cxn ang="0">
                  <a:pos x="T6" y="T7"/>
                </a:cxn>
                <a:cxn ang="0">
                  <a:pos x="T8" y="T9"/>
                </a:cxn>
                <a:cxn ang="0">
                  <a:pos x="T10" y="T11"/>
                </a:cxn>
              </a:cxnLst>
              <a:rect l="0" t="0" r="r" b="b"/>
              <a:pathLst>
                <a:path w="2400" h="83">
                  <a:moveTo>
                    <a:pt x="0" y="83"/>
                  </a:moveTo>
                  <a:lnTo>
                    <a:pt x="0" y="83"/>
                  </a:lnTo>
                  <a:lnTo>
                    <a:pt x="2400" y="83"/>
                  </a:lnTo>
                  <a:lnTo>
                    <a:pt x="2400" y="0"/>
                  </a:lnTo>
                  <a:lnTo>
                    <a:pt x="0" y="0"/>
                  </a:lnTo>
                  <a:lnTo>
                    <a:pt x="0" y="83"/>
                  </a:lnTo>
                  <a:close/>
                </a:path>
              </a:pathLst>
            </a:custGeom>
            <a:solidFill>
              <a:srgbClr val="7030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6">
              <a:extLst>
                <a:ext uri="{FF2B5EF4-FFF2-40B4-BE49-F238E27FC236}">
                  <a16:creationId xmlns:a16="http://schemas.microsoft.com/office/drawing/2014/main" id="{E6F53C9D-F931-5BBB-D403-A510DC3CC16F}"/>
                </a:ext>
              </a:extLst>
            </p:cNvPr>
            <p:cNvSpPr>
              <a:spLocks/>
            </p:cNvSpPr>
            <p:nvPr userDrawn="1"/>
          </p:nvSpPr>
          <p:spPr bwMode="auto">
            <a:xfrm>
              <a:off x="5775" y="908"/>
              <a:ext cx="1925" cy="124"/>
            </a:xfrm>
            <a:custGeom>
              <a:avLst/>
              <a:gdLst>
                <a:gd name="T0" fmla="*/ 0 w 2400"/>
                <a:gd name="T1" fmla="*/ 85 h 85"/>
                <a:gd name="T2" fmla="*/ 0 w 2400"/>
                <a:gd name="T3" fmla="*/ 85 h 85"/>
                <a:gd name="T4" fmla="*/ 2400 w 2400"/>
                <a:gd name="T5" fmla="*/ 85 h 85"/>
                <a:gd name="T6" fmla="*/ 2400 w 2400"/>
                <a:gd name="T7" fmla="*/ 0 h 85"/>
                <a:gd name="T8" fmla="*/ 0 w 2400"/>
                <a:gd name="T9" fmla="*/ 0 h 85"/>
                <a:gd name="T10" fmla="*/ 0 w 2400"/>
                <a:gd name="T11" fmla="*/ 85 h 85"/>
              </a:gdLst>
              <a:ahLst/>
              <a:cxnLst>
                <a:cxn ang="0">
                  <a:pos x="T0" y="T1"/>
                </a:cxn>
                <a:cxn ang="0">
                  <a:pos x="T2" y="T3"/>
                </a:cxn>
                <a:cxn ang="0">
                  <a:pos x="T4" y="T5"/>
                </a:cxn>
                <a:cxn ang="0">
                  <a:pos x="T6" y="T7"/>
                </a:cxn>
                <a:cxn ang="0">
                  <a:pos x="T8" y="T9"/>
                </a:cxn>
                <a:cxn ang="0">
                  <a:pos x="T10" y="T11"/>
                </a:cxn>
              </a:cxnLst>
              <a:rect l="0" t="0" r="r" b="b"/>
              <a:pathLst>
                <a:path w="2400" h="85">
                  <a:moveTo>
                    <a:pt x="0" y="85"/>
                  </a:moveTo>
                  <a:lnTo>
                    <a:pt x="0" y="85"/>
                  </a:lnTo>
                  <a:lnTo>
                    <a:pt x="2400" y="85"/>
                  </a:lnTo>
                  <a:lnTo>
                    <a:pt x="2400" y="0"/>
                  </a:lnTo>
                  <a:lnTo>
                    <a:pt x="0" y="0"/>
                  </a:lnTo>
                  <a:lnTo>
                    <a:pt x="0" y="85"/>
                  </a:lnTo>
                  <a:close/>
                </a:path>
              </a:pathLst>
            </a:custGeom>
            <a:solidFill>
              <a:srgbClr val="7030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7">
              <a:extLst>
                <a:ext uri="{FF2B5EF4-FFF2-40B4-BE49-F238E27FC236}">
                  <a16:creationId xmlns:a16="http://schemas.microsoft.com/office/drawing/2014/main" id="{40DB7D0D-1164-4E00-53F3-CBABA8068BD8}"/>
                </a:ext>
              </a:extLst>
            </p:cNvPr>
            <p:cNvSpPr>
              <a:spLocks/>
            </p:cNvSpPr>
            <p:nvPr userDrawn="1"/>
          </p:nvSpPr>
          <p:spPr bwMode="auto">
            <a:xfrm>
              <a:off x="3849" y="909"/>
              <a:ext cx="1926" cy="122"/>
            </a:xfrm>
            <a:custGeom>
              <a:avLst/>
              <a:gdLst>
                <a:gd name="T0" fmla="*/ 0 w 2400"/>
                <a:gd name="T1" fmla="*/ 83 h 83"/>
                <a:gd name="T2" fmla="*/ 0 w 2400"/>
                <a:gd name="T3" fmla="*/ 83 h 83"/>
                <a:gd name="T4" fmla="*/ 2400 w 2400"/>
                <a:gd name="T5" fmla="*/ 83 h 83"/>
                <a:gd name="T6" fmla="*/ 2400 w 2400"/>
                <a:gd name="T7" fmla="*/ 0 h 83"/>
                <a:gd name="T8" fmla="*/ 0 w 2400"/>
                <a:gd name="T9" fmla="*/ 0 h 83"/>
                <a:gd name="T10" fmla="*/ 0 w 2400"/>
                <a:gd name="T11" fmla="*/ 83 h 83"/>
              </a:gdLst>
              <a:ahLst/>
              <a:cxnLst>
                <a:cxn ang="0">
                  <a:pos x="T0" y="T1"/>
                </a:cxn>
                <a:cxn ang="0">
                  <a:pos x="T2" y="T3"/>
                </a:cxn>
                <a:cxn ang="0">
                  <a:pos x="T4" y="T5"/>
                </a:cxn>
                <a:cxn ang="0">
                  <a:pos x="T6" y="T7"/>
                </a:cxn>
                <a:cxn ang="0">
                  <a:pos x="T8" y="T9"/>
                </a:cxn>
                <a:cxn ang="0">
                  <a:pos x="T10" y="T11"/>
                </a:cxn>
              </a:cxnLst>
              <a:rect l="0" t="0" r="r" b="b"/>
              <a:pathLst>
                <a:path w="2400" h="83">
                  <a:moveTo>
                    <a:pt x="0" y="83"/>
                  </a:moveTo>
                  <a:lnTo>
                    <a:pt x="0" y="83"/>
                  </a:lnTo>
                  <a:lnTo>
                    <a:pt x="2400" y="83"/>
                  </a:lnTo>
                  <a:lnTo>
                    <a:pt x="2400" y="0"/>
                  </a:lnTo>
                  <a:lnTo>
                    <a:pt x="0" y="0"/>
                  </a:lnTo>
                  <a:lnTo>
                    <a:pt x="0" y="83"/>
                  </a:lnTo>
                  <a:close/>
                </a:path>
              </a:pathLst>
            </a:custGeom>
            <a:solidFill>
              <a:srgbClr val="F3218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8">
              <a:extLst>
                <a:ext uri="{FF2B5EF4-FFF2-40B4-BE49-F238E27FC236}">
                  <a16:creationId xmlns:a16="http://schemas.microsoft.com/office/drawing/2014/main" id="{AACFC610-1088-7F6F-D43D-E83F2E402659}"/>
                </a:ext>
              </a:extLst>
            </p:cNvPr>
            <p:cNvSpPr>
              <a:spLocks/>
            </p:cNvSpPr>
            <p:nvPr userDrawn="1"/>
          </p:nvSpPr>
          <p:spPr bwMode="auto">
            <a:xfrm>
              <a:off x="0" y="908"/>
              <a:ext cx="1924" cy="124"/>
            </a:xfrm>
            <a:custGeom>
              <a:avLst/>
              <a:gdLst>
                <a:gd name="T0" fmla="*/ 0 w 2399"/>
                <a:gd name="T1" fmla="*/ 85 h 85"/>
                <a:gd name="T2" fmla="*/ 0 w 2399"/>
                <a:gd name="T3" fmla="*/ 85 h 85"/>
                <a:gd name="T4" fmla="*/ 2399 w 2399"/>
                <a:gd name="T5" fmla="*/ 85 h 85"/>
                <a:gd name="T6" fmla="*/ 2399 w 2399"/>
                <a:gd name="T7" fmla="*/ 0 h 85"/>
                <a:gd name="T8" fmla="*/ 0 w 2399"/>
                <a:gd name="T9" fmla="*/ 0 h 85"/>
                <a:gd name="T10" fmla="*/ 0 w 2399"/>
                <a:gd name="T11" fmla="*/ 85 h 85"/>
              </a:gdLst>
              <a:ahLst/>
              <a:cxnLst>
                <a:cxn ang="0">
                  <a:pos x="T0" y="T1"/>
                </a:cxn>
                <a:cxn ang="0">
                  <a:pos x="T2" y="T3"/>
                </a:cxn>
                <a:cxn ang="0">
                  <a:pos x="T4" y="T5"/>
                </a:cxn>
                <a:cxn ang="0">
                  <a:pos x="T6" y="T7"/>
                </a:cxn>
                <a:cxn ang="0">
                  <a:pos x="T8" y="T9"/>
                </a:cxn>
                <a:cxn ang="0">
                  <a:pos x="T10" y="T11"/>
                </a:cxn>
              </a:cxnLst>
              <a:rect l="0" t="0" r="r" b="b"/>
              <a:pathLst>
                <a:path w="2399" h="85">
                  <a:moveTo>
                    <a:pt x="0" y="85"/>
                  </a:moveTo>
                  <a:lnTo>
                    <a:pt x="0" y="85"/>
                  </a:lnTo>
                  <a:lnTo>
                    <a:pt x="2399" y="85"/>
                  </a:lnTo>
                  <a:lnTo>
                    <a:pt x="2399" y="0"/>
                  </a:lnTo>
                  <a:lnTo>
                    <a:pt x="0" y="0"/>
                  </a:lnTo>
                  <a:lnTo>
                    <a:pt x="0" y="85"/>
                  </a:lnTo>
                  <a:close/>
                </a:path>
              </a:pathLst>
            </a:custGeom>
            <a:solidFill>
              <a:srgbClr val="F3218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71350252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C7172-448E-4514-901B-C6B5B81A73D8}" type="datetimeFigureOut">
              <a:rPr lang="en-US" smtClean="0"/>
              <a:pPr/>
              <a:t>4/5/2024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D502F8-03A2-42E1-BDC6-DFF9DA99B1D9}" type="slidenum">
              <a:rPr lang="en-US" smtClean="0"/>
              <a:pPr/>
              <a:t>‹#›</a:t>
            </a:fld>
            <a:endParaRPr lang="en-US"/>
          </a:p>
        </p:txBody>
      </p:sp>
      <p:pic>
        <p:nvPicPr>
          <p:cNvPr id="5" name="Picture 4">
            <a:extLst>
              <a:ext uri="{FF2B5EF4-FFF2-40B4-BE49-F238E27FC236}">
                <a16:creationId xmlns:a16="http://schemas.microsoft.com/office/drawing/2014/main" id="{FB619951-00CA-010D-F1E5-9C22F3892B9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29301" y="1242287"/>
            <a:ext cx="7055893" cy="2988519"/>
          </a:xfrm>
          <a:prstGeom prst="rect">
            <a:avLst/>
          </a:prstGeom>
        </p:spPr>
      </p:pic>
      <p:sp>
        <p:nvSpPr>
          <p:cNvPr id="6" name="TextBox 5">
            <a:extLst>
              <a:ext uri="{FF2B5EF4-FFF2-40B4-BE49-F238E27FC236}">
                <a16:creationId xmlns:a16="http://schemas.microsoft.com/office/drawing/2014/main" id="{B395D3D3-965B-B810-F7F3-E7E665BC59F9}"/>
              </a:ext>
            </a:extLst>
          </p:cNvPr>
          <p:cNvSpPr txBox="1"/>
          <p:nvPr userDrawn="1"/>
        </p:nvSpPr>
        <p:spPr>
          <a:xfrm>
            <a:off x="1589206" y="3589362"/>
            <a:ext cx="8570794" cy="369332"/>
          </a:xfrm>
          <a:prstGeom prst="rect">
            <a:avLst/>
          </a:prstGeom>
          <a:noFill/>
        </p:spPr>
        <p:txBody>
          <a:bodyPr wrap="square" rtlCol="0">
            <a:spAutoFit/>
          </a:bodyPr>
          <a:lstStyle/>
          <a:p>
            <a:pPr algn="ctr"/>
            <a:r>
              <a:rPr lang="en-US" dirty="0">
                <a:solidFill>
                  <a:srgbClr val="5F3C66"/>
                </a:solidFill>
              </a:rPr>
              <a:t>JOURNEYING</a:t>
            </a:r>
            <a:r>
              <a:rPr lang="en-US" baseline="0" dirty="0">
                <a:solidFill>
                  <a:srgbClr val="5F3C66"/>
                </a:solidFill>
              </a:rPr>
              <a:t> TOWARDS EQUILITY AND JUSTICE FOR ALL GIRLS AND WOMEN</a:t>
            </a:r>
            <a:endParaRPr lang="en-US" dirty="0">
              <a:solidFill>
                <a:srgbClr val="5F3C66"/>
              </a:solidFill>
            </a:endParaRPr>
          </a:p>
        </p:txBody>
      </p:sp>
      <p:grpSp>
        <p:nvGrpSpPr>
          <p:cNvPr id="7" name="Group 4">
            <a:extLst>
              <a:ext uri="{FF2B5EF4-FFF2-40B4-BE49-F238E27FC236}">
                <a16:creationId xmlns:a16="http://schemas.microsoft.com/office/drawing/2014/main" id="{A52B878C-274B-69DA-5620-5BFDE71601B9}"/>
              </a:ext>
            </a:extLst>
          </p:cNvPr>
          <p:cNvGrpSpPr>
            <a:grpSpLocks noChangeAspect="1"/>
          </p:cNvGrpSpPr>
          <p:nvPr userDrawn="1"/>
        </p:nvGrpSpPr>
        <p:grpSpPr bwMode="auto">
          <a:xfrm>
            <a:off x="0" y="6681788"/>
            <a:ext cx="12209463" cy="176212"/>
            <a:chOff x="0" y="921"/>
            <a:chExt cx="7691" cy="111"/>
          </a:xfrm>
        </p:grpSpPr>
        <p:sp>
          <p:nvSpPr>
            <p:cNvPr id="8" name="AutoShape 3">
              <a:extLst>
                <a:ext uri="{FF2B5EF4-FFF2-40B4-BE49-F238E27FC236}">
                  <a16:creationId xmlns:a16="http://schemas.microsoft.com/office/drawing/2014/main" id="{3CE73716-C1D4-C2C4-DC65-5A5B7D92F8D8}"/>
                </a:ext>
              </a:extLst>
            </p:cNvPr>
            <p:cNvSpPr>
              <a:spLocks noChangeAspect="1" noChangeArrowheads="1" noTextEdit="1"/>
            </p:cNvSpPr>
            <p:nvPr userDrawn="1"/>
          </p:nvSpPr>
          <p:spPr bwMode="auto">
            <a:xfrm>
              <a:off x="0" y="921"/>
              <a:ext cx="7691" cy="111"/>
            </a:xfrm>
            <a:prstGeom prst="rect">
              <a:avLst/>
            </a:prstGeom>
            <a:solidFill>
              <a:srgbClr val="7030A0">
                <a:alpha val="9607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5">
              <a:extLst>
                <a:ext uri="{FF2B5EF4-FFF2-40B4-BE49-F238E27FC236}">
                  <a16:creationId xmlns:a16="http://schemas.microsoft.com/office/drawing/2014/main" id="{FDBF7B3D-7F58-A073-1837-4AC1EB5EED04}"/>
                </a:ext>
              </a:extLst>
            </p:cNvPr>
            <p:cNvSpPr>
              <a:spLocks/>
            </p:cNvSpPr>
            <p:nvPr userDrawn="1"/>
          </p:nvSpPr>
          <p:spPr bwMode="auto">
            <a:xfrm>
              <a:off x="1924" y="909"/>
              <a:ext cx="1925" cy="122"/>
            </a:xfrm>
            <a:custGeom>
              <a:avLst/>
              <a:gdLst>
                <a:gd name="T0" fmla="*/ 0 w 2400"/>
                <a:gd name="T1" fmla="*/ 83 h 83"/>
                <a:gd name="T2" fmla="*/ 0 w 2400"/>
                <a:gd name="T3" fmla="*/ 83 h 83"/>
                <a:gd name="T4" fmla="*/ 2400 w 2400"/>
                <a:gd name="T5" fmla="*/ 83 h 83"/>
                <a:gd name="T6" fmla="*/ 2400 w 2400"/>
                <a:gd name="T7" fmla="*/ 0 h 83"/>
                <a:gd name="T8" fmla="*/ 0 w 2400"/>
                <a:gd name="T9" fmla="*/ 0 h 83"/>
                <a:gd name="T10" fmla="*/ 0 w 2400"/>
                <a:gd name="T11" fmla="*/ 83 h 83"/>
              </a:gdLst>
              <a:ahLst/>
              <a:cxnLst>
                <a:cxn ang="0">
                  <a:pos x="T0" y="T1"/>
                </a:cxn>
                <a:cxn ang="0">
                  <a:pos x="T2" y="T3"/>
                </a:cxn>
                <a:cxn ang="0">
                  <a:pos x="T4" y="T5"/>
                </a:cxn>
                <a:cxn ang="0">
                  <a:pos x="T6" y="T7"/>
                </a:cxn>
                <a:cxn ang="0">
                  <a:pos x="T8" y="T9"/>
                </a:cxn>
                <a:cxn ang="0">
                  <a:pos x="T10" y="T11"/>
                </a:cxn>
              </a:cxnLst>
              <a:rect l="0" t="0" r="r" b="b"/>
              <a:pathLst>
                <a:path w="2400" h="83">
                  <a:moveTo>
                    <a:pt x="0" y="83"/>
                  </a:moveTo>
                  <a:lnTo>
                    <a:pt x="0" y="83"/>
                  </a:lnTo>
                  <a:lnTo>
                    <a:pt x="2400" y="83"/>
                  </a:lnTo>
                  <a:lnTo>
                    <a:pt x="2400" y="0"/>
                  </a:lnTo>
                  <a:lnTo>
                    <a:pt x="0" y="0"/>
                  </a:lnTo>
                  <a:lnTo>
                    <a:pt x="0" y="83"/>
                  </a:lnTo>
                  <a:close/>
                </a:path>
              </a:pathLst>
            </a:custGeom>
            <a:solidFill>
              <a:srgbClr val="7030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6">
              <a:extLst>
                <a:ext uri="{FF2B5EF4-FFF2-40B4-BE49-F238E27FC236}">
                  <a16:creationId xmlns:a16="http://schemas.microsoft.com/office/drawing/2014/main" id="{786E1DB0-AC0B-ECCF-948B-6B722A3A32F9}"/>
                </a:ext>
              </a:extLst>
            </p:cNvPr>
            <p:cNvSpPr>
              <a:spLocks/>
            </p:cNvSpPr>
            <p:nvPr userDrawn="1"/>
          </p:nvSpPr>
          <p:spPr bwMode="auto">
            <a:xfrm>
              <a:off x="5775" y="908"/>
              <a:ext cx="1925" cy="124"/>
            </a:xfrm>
            <a:custGeom>
              <a:avLst/>
              <a:gdLst>
                <a:gd name="T0" fmla="*/ 0 w 2400"/>
                <a:gd name="T1" fmla="*/ 85 h 85"/>
                <a:gd name="T2" fmla="*/ 0 w 2400"/>
                <a:gd name="T3" fmla="*/ 85 h 85"/>
                <a:gd name="T4" fmla="*/ 2400 w 2400"/>
                <a:gd name="T5" fmla="*/ 85 h 85"/>
                <a:gd name="T6" fmla="*/ 2400 w 2400"/>
                <a:gd name="T7" fmla="*/ 0 h 85"/>
                <a:gd name="T8" fmla="*/ 0 w 2400"/>
                <a:gd name="T9" fmla="*/ 0 h 85"/>
                <a:gd name="T10" fmla="*/ 0 w 2400"/>
                <a:gd name="T11" fmla="*/ 85 h 85"/>
              </a:gdLst>
              <a:ahLst/>
              <a:cxnLst>
                <a:cxn ang="0">
                  <a:pos x="T0" y="T1"/>
                </a:cxn>
                <a:cxn ang="0">
                  <a:pos x="T2" y="T3"/>
                </a:cxn>
                <a:cxn ang="0">
                  <a:pos x="T4" y="T5"/>
                </a:cxn>
                <a:cxn ang="0">
                  <a:pos x="T6" y="T7"/>
                </a:cxn>
                <a:cxn ang="0">
                  <a:pos x="T8" y="T9"/>
                </a:cxn>
                <a:cxn ang="0">
                  <a:pos x="T10" y="T11"/>
                </a:cxn>
              </a:cxnLst>
              <a:rect l="0" t="0" r="r" b="b"/>
              <a:pathLst>
                <a:path w="2400" h="85">
                  <a:moveTo>
                    <a:pt x="0" y="85"/>
                  </a:moveTo>
                  <a:lnTo>
                    <a:pt x="0" y="85"/>
                  </a:lnTo>
                  <a:lnTo>
                    <a:pt x="2400" y="85"/>
                  </a:lnTo>
                  <a:lnTo>
                    <a:pt x="2400" y="0"/>
                  </a:lnTo>
                  <a:lnTo>
                    <a:pt x="0" y="0"/>
                  </a:lnTo>
                  <a:lnTo>
                    <a:pt x="0" y="85"/>
                  </a:lnTo>
                  <a:close/>
                </a:path>
              </a:pathLst>
            </a:custGeom>
            <a:solidFill>
              <a:srgbClr val="7030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7">
              <a:extLst>
                <a:ext uri="{FF2B5EF4-FFF2-40B4-BE49-F238E27FC236}">
                  <a16:creationId xmlns:a16="http://schemas.microsoft.com/office/drawing/2014/main" id="{E155C422-4C09-7F3A-6D34-C5C172259D49}"/>
                </a:ext>
              </a:extLst>
            </p:cNvPr>
            <p:cNvSpPr>
              <a:spLocks/>
            </p:cNvSpPr>
            <p:nvPr userDrawn="1"/>
          </p:nvSpPr>
          <p:spPr bwMode="auto">
            <a:xfrm>
              <a:off x="3849" y="909"/>
              <a:ext cx="1926" cy="122"/>
            </a:xfrm>
            <a:custGeom>
              <a:avLst/>
              <a:gdLst>
                <a:gd name="T0" fmla="*/ 0 w 2400"/>
                <a:gd name="T1" fmla="*/ 83 h 83"/>
                <a:gd name="T2" fmla="*/ 0 w 2400"/>
                <a:gd name="T3" fmla="*/ 83 h 83"/>
                <a:gd name="T4" fmla="*/ 2400 w 2400"/>
                <a:gd name="T5" fmla="*/ 83 h 83"/>
                <a:gd name="T6" fmla="*/ 2400 w 2400"/>
                <a:gd name="T7" fmla="*/ 0 h 83"/>
                <a:gd name="T8" fmla="*/ 0 w 2400"/>
                <a:gd name="T9" fmla="*/ 0 h 83"/>
                <a:gd name="T10" fmla="*/ 0 w 2400"/>
                <a:gd name="T11" fmla="*/ 83 h 83"/>
              </a:gdLst>
              <a:ahLst/>
              <a:cxnLst>
                <a:cxn ang="0">
                  <a:pos x="T0" y="T1"/>
                </a:cxn>
                <a:cxn ang="0">
                  <a:pos x="T2" y="T3"/>
                </a:cxn>
                <a:cxn ang="0">
                  <a:pos x="T4" y="T5"/>
                </a:cxn>
                <a:cxn ang="0">
                  <a:pos x="T6" y="T7"/>
                </a:cxn>
                <a:cxn ang="0">
                  <a:pos x="T8" y="T9"/>
                </a:cxn>
                <a:cxn ang="0">
                  <a:pos x="T10" y="T11"/>
                </a:cxn>
              </a:cxnLst>
              <a:rect l="0" t="0" r="r" b="b"/>
              <a:pathLst>
                <a:path w="2400" h="83">
                  <a:moveTo>
                    <a:pt x="0" y="83"/>
                  </a:moveTo>
                  <a:lnTo>
                    <a:pt x="0" y="83"/>
                  </a:lnTo>
                  <a:lnTo>
                    <a:pt x="2400" y="83"/>
                  </a:lnTo>
                  <a:lnTo>
                    <a:pt x="2400" y="0"/>
                  </a:lnTo>
                  <a:lnTo>
                    <a:pt x="0" y="0"/>
                  </a:lnTo>
                  <a:lnTo>
                    <a:pt x="0" y="83"/>
                  </a:lnTo>
                  <a:close/>
                </a:path>
              </a:pathLst>
            </a:custGeom>
            <a:solidFill>
              <a:srgbClr val="F3218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8">
              <a:extLst>
                <a:ext uri="{FF2B5EF4-FFF2-40B4-BE49-F238E27FC236}">
                  <a16:creationId xmlns:a16="http://schemas.microsoft.com/office/drawing/2014/main" id="{014210EB-12D5-3BFA-D568-DE9A39584EAF}"/>
                </a:ext>
              </a:extLst>
            </p:cNvPr>
            <p:cNvSpPr>
              <a:spLocks/>
            </p:cNvSpPr>
            <p:nvPr userDrawn="1"/>
          </p:nvSpPr>
          <p:spPr bwMode="auto">
            <a:xfrm>
              <a:off x="0" y="908"/>
              <a:ext cx="1924" cy="124"/>
            </a:xfrm>
            <a:custGeom>
              <a:avLst/>
              <a:gdLst>
                <a:gd name="T0" fmla="*/ 0 w 2399"/>
                <a:gd name="T1" fmla="*/ 85 h 85"/>
                <a:gd name="T2" fmla="*/ 0 w 2399"/>
                <a:gd name="T3" fmla="*/ 85 h 85"/>
                <a:gd name="T4" fmla="*/ 2399 w 2399"/>
                <a:gd name="T5" fmla="*/ 85 h 85"/>
                <a:gd name="T6" fmla="*/ 2399 w 2399"/>
                <a:gd name="T7" fmla="*/ 0 h 85"/>
                <a:gd name="T8" fmla="*/ 0 w 2399"/>
                <a:gd name="T9" fmla="*/ 0 h 85"/>
                <a:gd name="T10" fmla="*/ 0 w 2399"/>
                <a:gd name="T11" fmla="*/ 85 h 85"/>
              </a:gdLst>
              <a:ahLst/>
              <a:cxnLst>
                <a:cxn ang="0">
                  <a:pos x="T0" y="T1"/>
                </a:cxn>
                <a:cxn ang="0">
                  <a:pos x="T2" y="T3"/>
                </a:cxn>
                <a:cxn ang="0">
                  <a:pos x="T4" y="T5"/>
                </a:cxn>
                <a:cxn ang="0">
                  <a:pos x="T6" y="T7"/>
                </a:cxn>
                <a:cxn ang="0">
                  <a:pos x="T8" y="T9"/>
                </a:cxn>
                <a:cxn ang="0">
                  <a:pos x="T10" y="T11"/>
                </a:cxn>
              </a:cxnLst>
              <a:rect l="0" t="0" r="r" b="b"/>
              <a:pathLst>
                <a:path w="2399" h="85">
                  <a:moveTo>
                    <a:pt x="0" y="85"/>
                  </a:moveTo>
                  <a:lnTo>
                    <a:pt x="0" y="85"/>
                  </a:lnTo>
                  <a:lnTo>
                    <a:pt x="2399" y="85"/>
                  </a:lnTo>
                  <a:lnTo>
                    <a:pt x="2399" y="0"/>
                  </a:lnTo>
                  <a:lnTo>
                    <a:pt x="0" y="0"/>
                  </a:lnTo>
                  <a:lnTo>
                    <a:pt x="0" y="85"/>
                  </a:lnTo>
                  <a:close/>
                </a:path>
              </a:pathLst>
            </a:custGeom>
            <a:solidFill>
              <a:srgbClr val="F3218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41778951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7C7172-448E-4514-901B-C6B5B81A73D8}" type="datetimeFigureOut">
              <a:rPr lang="en-US" smtClean="0"/>
              <a:pPr/>
              <a:t>4/5/2024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D502F8-03A2-42E1-BDC6-DFF9DA99B1D9}" type="slidenum">
              <a:rPr lang="en-US" smtClean="0"/>
              <a:pPr/>
              <a:t>‹#›</a:t>
            </a:fld>
            <a:endParaRPr lang="en-US"/>
          </a:p>
        </p:txBody>
      </p:sp>
      <p:grpSp>
        <p:nvGrpSpPr>
          <p:cNvPr id="8" name="Group 4">
            <a:extLst>
              <a:ext uri="{FF2B5EF4-FFF2-40B4-BE49-F238E27FC236}">
                <a16:creationId xmlns:a16="http://schemas.microsoft.com/office/drawing/2014/main" id="{14307743-798F-53DF-FF81-F33B97C6EE2B}"/>
              </a:ext>
            </a:extLst>
          </p:cNvPr>
          <p:cNvGrpSpPr>
            <a:grpSpLocks noChangeAspect="1"/>
          </p:cNvGrpSpPr>
          <p:nvPr userDrawn="1"/>
        </p:nvGrpSpPr>
        <p:grpSpPr bwMode="auto">
          <a:xfrm>
            <a:off x="-14395" y="6180139"/>
            <a:ext cx="12209463" cy="176212"/>
            <a:chOff x="0" y="921"/>
            <a:chExt cx="7691" cy="111"/>
          </a:xfrm>
        </p:grpSpPr>
        <p:sp>
          <p:nvSpPr>
            <p:cNvPr id="9" name="AutoShape 3">
              <a:extLst>
                <a:ext uri="{FF2B5EF4-FFF2-40B4-BE49-F238E27FC236}">
                  <a16:creationId xmlns:a16="http://schemas.microsoft.com/office/drawing/2014/main" id="{CAAB4252-67D2-4340-9889-3C39E02579EF}"/>
                </a:ext>
              </a:extLst>
            </p:cNvPr>
            <p:cNvSpPr>
              <a:spLocks noChangeAspect="1" noChangeArrowheads="1" noTextEdit="1"/>
            </p:cNvSpPr>
            <p:nvPr userDrawn="1"/>
          </p:nvSpPr>
          <p:spPr bwMode="auto">
            <a:xfrm>
              <a:off x="0" y="921"/>
              <a:ext cx="7691" cy="111"/>
            </a:xfrm>
            <a:prstGeom prst="rect">
              <a:avLst/>
            </a:prstGeom>
            <a:solidFill>
              <a:srgbClr val="7030A0">
                <a:alpha val="9607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5">
              <a:extLst>
                <a:ext uri="{FF2B5EF4-FFF2-40B4-BE49-F238E27FC236}">
                  <a16:creationId xmlns:a16="http://schemas.microsoft.com/office/drawing/2014/main" id="{B83EDCD8-B3EA-0F9F-4FF2-DC952196838D}"/>
                </a:ext>
              </a:extLst>
            </p:cNvPr>
            <p:cNvSpPr>
              <a:spLocks/>
            </p:cNvSpPr>
            <p:nvPr userDrawn="1"/>
          </p:nvSpPr>
          <p:spPr bwMode="auto">
            <a:xfrm>
              <a:off x="1924" y="909"/>
              <a:ext cx="1925" cy="122"/>
            </a:xfrm>
            <a:custGeom>
              <a:avLst/>
              <a:gdLst>
                <a:gd name="T0" fmla="*/ 0 w 2400"/>
                <a:gd name="T1" fmla="*/ 83 h 83"/>
                <a:gd name="T2" fmla="*/ 0 w 2400"/>
                <a:gd name="T3" fmla="*/ 83 h 83"/>
                <a:gd name="T4" fmla="*/ 2400 w 2400"/>
                <a:gd name="T5" fmla="*/ 83 h 83"/>
                <a:gd name="T6" fmla="*/ 2400 w 2400"/>
                <a:gd name="T7" fmla="*/ 0 h 83"/>
                <a:gd name="T8" fmla="*/ 0 w 2400"/>
                <a:gd name="T9" fmla="*/ 0 h 83"/>
                <a:gd name="T10" fmla="*/ 0 w 2400"/>
                <a:gd name="T11" fmla="*/ 83 h 83"/>
              </a:gdLst>
              <a:ahLst/>
              <a:cxnLst>
                <a:cxn ang="0">
                  <a:pos x="T0" y="T1"/>
                </a:cxn>
                <a:cxn ang="0">
                  <a:pos x="T2" y="T3"/>
                </a:cxn>
                <a:cxn ang="0">
                  <a:pos x="T4" y="T5"/>
                </a:cxn>
                <a:cxn ang="0">
                  <a:pos x="T6" y="T7"/>
                </a:cxn>
                <a:cxn ang="0">
                  <a:pos x="T8" y="T9"/>
                </a:cxn>
                <a:cxn ang="0">
                  <a:pos x="T10" y="T11"/>
                </a:cxn>
              </a:cxnLst>
              <a:rect l="0" t="0" r="r" b="b"/>
              <a:pathLst>
                <a:path w="2400" h="83">
                  <a:moveTo>
                    <a:pt x="0" y="83"/>
                  </a:moveTo>
                  <a:lnTo>
                    <a:pt x="0" y="83"/>
                  </a:lnTo>
                  <a:lnTo>
                    <a:pt x="2400" y="83"/>
                  </a:lnTo>
                  <a:lnTo>
                    <a:pt x="2400" y="0"/>
                  </a:lnTo>
                  <a:lnTo>
                    <a:pt x="0" y="0"/>
                  </a:lnTo>
                  <a:lnTo>
                    <a:pt x="0" y="83"/>
                  </a:lnTo>
                  <a:close/>
                </a:path>
              </a:pathLst>
            </a:custGeom>
            <a:solidFill>
              <a:srgbClr val="7030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6">
              <a:extLst>
                <a:ext uri="{FF2B5EF4-FFF2-40B4-BE49-F238E27FC236}">
                  <a16:creationId xmlns:a16="http://schemas.microsoft.com/office/drawing/2014/main" id="{EEB47402-CCBE-9137-19F1-03E4A06E68B0}"/>
                </a:ext>
              </a:extLst>
            </p:cNvPr>
            <p:cNvSpPr>
              <a:spLocks/>
            </p:cNvSpPr>
            <p:nvPr userDrawn="1"/>
          </p:nvSpPr>
          <p:spPr bwMode="auto">
            <a:xfrm>
              <a:off x="5775" y="908"/>
              <a:ext cx="1925" cy="124"/>
            </a:xfrm>
            <a:custGeom>
              <a:avLst/>
              <a:gdLst>
                <a:gd name="T0" fmla="*/ 0 w 2400"/>
                <a:gd name="T1" fmla="*/ 85 h 85"/>
                <a:gd name="T2" fmla="*/ 0 w 2400"/>
                <a:gd name="T3" fmla="*/ 85 h 85"/>
                <a:gd name="T4" fmla="*/ 2400 w 2400"/>
                <a:gd name="T5" fmla="*/ 85 h 85"/>
                <a:gd name="T6" fmla="*/ 2400 w 2400"/>
                <a:gd name="T7" fmla="*/ 0 h 85"/>
                <a:gd name="T8" fmla="*/ 0 w 2400"/>
                <a:gd name="T9" fmla="*/ 0 h 85"/>
                <a:gd name="T10" fmla="*/ 0 w 2400"/>
                <a:gd name="T11" fmla="*/ 85 h 85"/>
              </a:gdLst>
              <a:ahLst/>
              <a:cxnLst>
                <a:cxn ang="0">
                  <a:pos x="T0" y="T1"/>
                </a:cxn>
                <a:cxn ang="0">
                  <a:pos x="T2" y="T3"/>
                </a:cxn>
                <a:cxn ang="0">
                  <a:pos x="T4" y="T5"/>
                </a:cxn>
                <a:cxn ang="0">
                  <a:pos x="T6" y="T7"/>
                </a:cxn>
                <a:cxn ang="0">
                  <a:pos x="T8" y="T9"/>
                </a:cxn>
                <a:cxn ang="0">
                  <a:pos x="T10" y="T11"/>
                </a:cxn>
              </a:cxnLst>
              <a:rect l="0" t="0" r="r" b="b"/>
              <a:pathLst>
                <a:path w="2400" h="85">
                  <a:moveTo>
                    <a:pt x="0" y="85"/>
                  </a:moveTo>
                  <a:lnTo>
                    <a:pt x="0" y="85"/>
                  </a:lnTo>
                  <a:lnTo>
                    <a:pt x="2400" y="85"/>
                  </a:lnTo>
                  <a:lnTo>
                    <a:pt x="2400" y="0"/>
                  </a:lnTo>
                  <a:lnTo>
                    <a:pt x="0" y="0"/>
                  </a:lnTo>
                  <a:lnTo>
                    <a:pt x="0" y="85"/>
                  </a:lnTo>
                  <a:close/>
                </a:path>
              </a:pathLst>
            </a:custGeom>
            <a:solidFill>
              <a:srgbClr val="7030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26BE2154-4F39-8F26-5836-F0BC7D3E5CA8}"/>
                </a:ext>
              </a:extLst>
            </p:cNvPr>
            <p:cNvSpPr>
              <a:spLocks/>
            </p:cNvSpPr>
            <p:nvPr userDrawn="1"/>
          </p:nvSpPr>
          <p:spPr bwMode="auto">
            <a:xfrm>
              <a:off x="3849" y="909"/>
              <a:ext cx="1926" cy="122"/>
            </a:xfrm>
            <a:custGeom>
              <a:avLst/>
              <a:gdLst>
                <a:gd name="T0" fmla="*/ 0 w 2400"/>
                <a:gd name="T1" fmla="*/ 83 h 83"/>
                <a:gd name="T2" fmla="*/ 0 w 2400"/>
                <a:gd name="T3" fmla="*/ 83 h 83"/>
                <a:gd name="T4" fmla="*/ 2400 w 2400"/>
                <a:gd name="T5" fmla="*/ 83 h 83"/>
                <a:gd name="T6" fmla="*/ 2400 w 2400"/>
                <a:gd name="T7" fmla="*/ 0 h 83"/>
                <a:gd name="T8" fmla="*/ 0 w 2400"/>
                <a:gd name="T9" fmla="*/ 0 h 83"/>
                <a:gd name="T10" fmla="*/ 0 w 2400"/>
                <a:gd name="T11" fmla="*/ 83 h 83"/>
              </a:gdLst>
              <a:ahLst/>
              <a:cxnLst>
                <a:cxn ang="0">
                  <a:pos x="T0" y="T1"/>
                </a:cxn>
                <a:cxn ang="0">
                  <a:pos x="T2" y="T3"/>
                </a:cxn>
                <a:cxn ang="0">
                  <a:pos x="T4" y="T5"/>
                </a:cxn>
                <a:cxn ang="0">
                  <a:pos x="T6" y="T7"/>
                </a:cxn>
                <a:cxn ang="0">
                  <a:pos x="T8" y="T9"/>
                </a:cxn>
                <a:cxn ang="0">
                  <a:pos x="T10" y="T11"/>
                </a:cxn>
              </a:cxnLst>
              <a:rect l="0" t="0" r="r" b="b"/>
              <a:pathLst>
                <a:path w="2400" h="83">
                  <a:moveTo>
                    <a:pt x="0" y="83"/>
                  </a:moveTo>
                  <a:lnTo>
                    <a:pt x="0" y="83"/>
                  </a:lnTo>
                  <a:lnTo>
                    <a:pt x="2400" y="83"/>
                  </a:lnTo>
                  <a:lnTo>
                    <a:pt x="2400" y="0"/>
                  </a:lnTo>
                  <a:lnTo>
                    <a:pt x="0" y="0"/>
                  </a:lnTo>
                  <a:lnTo>
                    <a:pt x="0" y="83"/>
                  </a:lnTo>
                  <a:close/>
                </a:path>
              </a:pathLst>
            </a:custGeom>
            <a:solidFill>
              <a:srgbClr val="F3218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8">
              <a:extLst>
                <a:ext uri="{FF2B5EF4-FFF2-40B4-BE49-F238E27FC236}">
                  <a16:creationId xmlns:a16="http://schemas.microsoft.com/office/drawing/2014/main" id="{E0369F85-541A-BFE1-8EBD-1B8926ABED8A}"/>
                </a:ext>
              </a:extLst>
            </p:cNvPr>
            <p:cNvSpPr>
              <a:spLocks/>
            </p:cNvSpPr>
            <p:nvPr userDrawn="1"/>
          </p:nvSpPr>
          <p:spPr bwMode="auto">
            <a:xfrm>
              <a:off x="0" y="908"/>
              <a:ext cx="1924" cy="124"/>
            </a:xfrm>
            <a:custGeom>
              <a:avLst/>
              <a:gdLst>
                <a:gd name="T0" fmla="*/ 0 w 2399"/>
                <a:gd name="T1" fmla="*/ 85 h 85"/>
                <a:gd name="T2" fmla="*/ 0 w 2399"/>
                <a:gd name="T3" fmla="*/ 85 h 85"/>
                <a:gd name="T4" fmla="*/ 2399 w 2399"/>
                <a:gd name="T5" fmla="*/ 85 h 85"/>
                <a:gd name="T6" fmla="*/ 2399 w 2399"/>
                <a:gd name="T7" fmla="*/ 0 h 85"/>
                <a:gd name="T8" fmla="*/ 0 w 2399"/>
                <a:gd name="T9" fmla="*/ 0 h 85"/>
                <a:gd name="T10" fmla="*/ 0 w 2399"/>
                <a:gd name="T11" fmla="*/ 85 h 85"/>
              </a:gdLst>
              <a:ahLst/>
              <a:cxnLst>
                <a:cxn ang="0">
                  <a:pos x="T0" y="T1"/>
                </a:cxn>
                <a:cxn ang="0">
                  <a:pos x="T2" y="T3"/>
                </a:cxn>
                <a:cxn ang="0">
                  <a:pos x="T4" y="T5"/>
                </a:cxn>
                <a:cxn ang="0">
                  <a:pos x="T6" y="T7"/>
                </a:cxn>
                <a:cxn ang="0">
                  <a:pos x="T8" y="T9"/>
                </a:cxn>
                <a:cxn ang="0">
                  <a:pos x="T10" y="T11"/>
                </a:cxn>
              </a:cxnLst>
              <a:rect l="0" t="0" r="r" b="b"/>
              <a:pathLst>
                <a:path w="2399" h="85">
                  <a:moveTo>
                    <a:pt x="0" y="85"/>
                  </a:moveTo>
                  <a:lnTo>
                    <a:pt x="0" y="85"/>
                  </a:lnTo>
                  <a:lnTo>
                    <a:pt x="2399" y="85"/>
                  </a:lnTo>
                  <a:lnTo>
                    <a:pt x="2399" y="0"/>
                  </a:lnTo>
                  <a:lnTo>
                    <a:pt x="0" y="0"/>
                  </a:lnTo>
                  <a:lnTo>
                    <a:pt x="0" y="85"/>
                  </a:lnTo>
                  <a:close/>
                </a:path>
              </a:pathLst>
            </a:custGeom>
            <a:solidFill>
              <a:srgbClr val="F3218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15588966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7C7172-448E-4514-901B-C6B5B81A73D8}" type="datetimeFigureOut">
              <a:rPr lang="en-US" smtClean="0"/>
              <a:pPr/>
              <a:t>4/5/2024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D502F8-03A2-42E1-BDC6-DFF9DA99B1D9}" type="slidenum">
              <a:rPr lang="en-US" smtClean="0"/>
              <a:pPr/>
              <a:t>‹#›</a:t>
            </a:fld>
            <a:endParaRPr lang="en-US"/>
          </a:p>
        </p:txBody>
      </p:sp>
      <p:pic>
        <p:nvPicPr>
          <p:cNvPr id="8" name="Picture 7">
            <a:extLst>
              <a:ext uri="{FF2B5EF4-FFF2-40B4-BE49-F238E27FC236}">
                <a16:creationId xmlns:a16="http://schemas.microsoft.com/office/drawing/2014/main" id="{319C4C64-8DED-3C74-FA36-C3E6C94FAC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10293" y="5008928"/>
            <a:ext cx="1194937" cy="1062895"/>
          </a:xfrm>
          <a:prstGeom prst="rect">
            <a:avLst/>
          </a:prstGeom>
        </p:spPr>
      </p:pic>
      <p:grpSp>
        <p:nvGrpSpPr>
          <p:cNvPr id="9" name="Group 4">
            <a:extLst>
              <a:ext uri="{FF2B5EF4-FFF2-40B4-BE49-F238E27FC236}">
                <a16:creationId xmlns:a16="http://schemas.microsoft.com/office/drawing/2014/main" id="{33A7F8EB-6F61-7AAD-5DA1-5F859BEAFAA1}"/>
              </a:ext>
            </a:extLst>
          </p:cNvPr>
          <p:cNvGrpSpPr>
            <a:grpSpLocks noChangeAspect="1"/>
          </p:cNvGrpSpPr>
          <p:nvPr userDrawn="1"/>
        </p:nvGrpSpPr>
        <p:grpSpPr bwMode="auto">
          <a:xfrm>
            <a:off x="-17463" y="4570230"/>
            <a:ext cx="12209463" cy="176212"/>
            <a:chOff x="0" y="921"/>
            <a:chExt cx="7691" cy="111"/>
          </a:xfrm>
        </p:grpSpPr>
        <p:sp>
          <p:nvSpPr>
            <p:cNvPr id="10" name="AutoShape 3">
              <a:extLst>
                <a:ext uri="{FF2B5EF4-FFF2-40B4-BE49-F238E27FC236}">
                  <a16:creationId xmlns:a16="http://schemas.microsoft.com/office/drawing/2014/main" id="{83F99047-9782-47EF-3983-43116854A02B}"/>
                </a:ext>
              </a:extLst>
            </p:cNvPr>
            <p:cNvSpPr>
              <a:spLocks noChangeAspect="1" noChangeArrowheads="1" noTextEdit="1"/>
            </p:cNvSpPr>
            <p:nvPr userDrawn="1"/>
          </p:nvSpPr>
          <p:spPr bwMode="auto">
            <a:xfrm>
              <a:off x="0" y="921"/>
              <a:ext cx="7691" cy="111"/>
            </a:xfrm>
            <a:prstGeom prst="rect">
              <a:avLst/>
            </a:prstGeom>
            <a:solidFill>
              <a:srgbClr val="7030A0">
                <a:alpha val="96077"/>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Freeform 5">
              <a:extLst>
                <a:ext uri="{FF2B5EF4-FFF2-40B4-BE49-F238E27FC236}">
                  <a16:creationId xmlns:a16="http://schemas.microsoft.com/office/drawing/2014/main" id="{76C29E36-DAB4-57DF-A8B1-E8B29B183E68}"/>
                </a:ext>
              </a:extLst>
            </p:cNvPr>
            <p:cNvSpPr>
              <a:spLocks/>
            </p:cNvSpPr>
            <p:nvPr userDrawn="1"/>
          </p:nvSpPr>
          <p:spPr bwMode="auto">
            <a:xfrm>
              <a:off x="1924" y="909"/>
              <a:ext cx="1925" cy="122"/>
            </a:xfrm>
            <a:custGeom>
              <a:avLst/>
              <a:gdLst>
                <a:gd name="T0" fmla="*/ 0 w 2400"/>
                <a:gd name="T1" fmla="*/ 83 h 83"/>
                <a:gd name="T2" fmla="*/ 0 w 2400"/>
                <a:gd name="T3" fmla="*/ 83 h 83"/>
                <a:gd name="T4" fmla="*/ 2400 w 2400"/>
                <a:gd name="T5" fmla="*/ 83 h 83"/>
                <a:gd name="T6" fmla="*/ 2400 w 2400"/>
                <a:gd name="T7" fmla="*/ 0 h 83"/>
                <a:gd name="T8" fmla="*/ 0 w 2400"/>
                <a:gd name="T9" fmla="*/ 0 h 83"/>
                <a:gd name="T10" fmla="*/ 0 w 2400"/>
                <a:gd name="T11" fmla="*/ 83 h 83"/>
              </a:gdLst>
              <a:ahLst/>
              <a:cxnLst>
                <a:cxn ang="0">
                  <a:pos x="T0" y="T1"/>
                </a:cxn>
                <a:cxn ang="0">
                  <a:pos x="T2" y="T3"/>
                </a:cxn>
                <a:cxn ang="0">
                  <a:pos x="T4" y="T5"/>
                </a:cxn>
                <a:cxn ang="0">
                  <a:pos x="T6" y="T7"/>
                </a:cxn>
                <a:cxn ang="0">
                  <a:pos x="T8" y="T9"/>
                </a:cxn>
                <a:cxn ang="0">
                  <a:pos x="T10" y="T11"/>
                </a:cxn>
              </a:cxnLst>
              <a:rect l="0" t="0" r="r" b="b"/>
              <a:pathLst>
                <a:path w="2400" h="83">
                  <a:moveTo>
                    <a:pt x="0" y="83"/>
                  </a:moveTo>
                  <a:lnTo>
                    <a:pt x="0" y="83"/>
                  </a:lnTo>
                  <a:lnTo>
                    <a:pt x="2400" y="83"/>
                  </a:lnTo>
                  <a:lnTo>
                    <a:pt x="2400" y="0"/>
                  </a:lnTo>
                  <a:lnTo>
                    <a:pt x="0" y="0"/>
                  </a:lnTo>
                  <a:lnTo>
                    <a:pt x="0" y="83"/>
                  </a:lnTo>
                  <a:close/>
                </a:path>
              </a:pathLst>
            </a:custGeom>
            <a:solidFill>
              <a:srgbClr val="7030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19763195-211D-11FF-EEB4-F485BB92F384}"/>
                </a:ext>
              </a:extLst>
            </p:cNvPr>
            <p:cNvSpPr>
              <a:spLocks/>
            </p:cNvSpPr>
            <p:nvPr userDrawn="1"/>
          </p:nvSpPr>
          <p:spPr bwMode="auto">
            <a:xfrm>
              <a:off x="5775" y="908"/>
              <a:ext cx="1925" cy="124"/>
            </a:xfrm>
            <a:custGeom>
              <a:avLst/>
              <a:gdLst>
                <a:gd name="T0" fmla="*/ 0 w 2400"/>
                <a:gd name="T1" fmla="*/ 85 h 85"/>
                <a:gd name="T2" fmla="*/ 0 w 2400"/>
                <a:gd name="T3" fmla="*/ 85 h 85"/>
                <a:gd name="T4" fmla="*/ 2400 w 2400"/>
                <a:gd name="T5" fmla="*/ 85 h 85"/>
                <a:gd name="T6" fmla="*/ 2400 w 2400"/>
                <a:gd name="T7" fmla="*/ 0 h 85"/>
                <a:gd name="T8" fmla="*/ 0 w 2400"/>
                <a:gd name="T9" fmla="*/ 0 h 85"/>
                <a:gd name="T10" fmla="*/ 0 w 2400"/>
                <a:gd name="T11" fmla="*/ 85 h 85"/>
              </a:gdLst>
              <a:ahLst/>
              <a:cxnLst>
                <a:cxn ang="0">
                  <a:pos x="T0" y="T1"/>
                </a:cxn>
                <a:cxn ang="0">
                  <a:pos x="T2" y="T3"/>
                </a:cxn>
                <a:cxn ang="0">
                  <a:pos x="T4" y="T5"/>
                </a:cxn>
                <a:cxn ang="0">
                  <a:pos x="T6" y="T7"/>
                </a:cxn>
                <a:cxn ang="0">
                  <a:pos x="T8" y="T9"/>
                </a:cxn>
                <a:cxn ang="0">
                  <a:pos x="T10" y="T11"/>
                </a:cxn>
              </a:cxnLst>
              <a:rect l="0" t="0" r="r" b="b"/>
              <a:pathLst>
                <a:path w="2400" h="85">
                  <a:moveTo>
                    <a:pt x="0" y="85"/>
                  </a:moveTo>
                  <a:lnTo>
                    <a:pt x="0" y="85"/>
                  </a:lnTo>
                  <a:lnTo>
                    <a:pt x="2400" y="85"/>
                  </a:lnTo>
                  <a:lnTo>
                    <a:pt x="2400" y="0"/>
                  </a:lnTo>
                  <a:lnTo>
                    <a:pt x="0" y="0"/>
                  </a:lnTo>
                  <a:lnTo>
                    <a:pt x="0" y="85"/>
                  </a:lnTo>
                  <a:close/>
                </a:path>
              </a:pathLst>
            </a:custGeom>
            <a:solidFill>
              <a:srgbClr val="7030A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a16="http://schemas.microsoft.com/office/drawing/2014/main" id="{F69AF130-AAA5-AFF4-4572-F722B4FC520D}"/>
                </a:ext>
              </a:extLst>
            </p:cNvPr>
            <p:cNvSpPr>
              <a:spLocks/>
            </p:cNvSpPr>
            <p:nvPr userDrawn="1"/>
          </p:nvSpPr>
          <p:spPr bwMode="auto">
            <a:xfrm>
              <a:off x="3849" y="909"/>
              <a:ext cx="1926" cy="122"/>
            </a:xfrm>
            <a:custGeom>
              <a:avLst/>
              <a:gdLst>
                <a:gd name="T0" fmla="*/ 0 w 2400"/>
                <a:gd name="T1" fmla="*/ 83 h 83"/>
                <a:gd name="T2" fmla="*/ 0 w 2400"/>
                <a:gd name="T3" fmla="*/ 83 h 83"/>
                <a:gd name="T4" fmla="*/ 2400 w 2400"/>
                <a:gd name="T5" fmla="*/ 83 h 83"/>
                <a:gd name="T6" fmla="*/ 2400 w 2400"/>
                <a:gd name="T7" fmla="*/ 0 h 83"/>
                <a:gd name="T8" fmla="*/ 0 w 2400"/>
                <a:gd name="T9" fmla="*/ 0 h 83"/>
                <a:gd name="T10" fmla="*/ 0 w 2400"/>
                <a:gd name="T11" fmla="*/ 83 h 83"/>
              </a:gdLst>
              <a:ahLst/>
              <a:cxnLst>
                <a:cxn ang="0">
                  <a:pos x="T0" y="T1"/>
                </a:cxn>
                <a:cxn ang="0">
                  <a:pos x="T2" y="T3"/>
                </a:cxn>
                <a:cxn ang="0">
                  <a:pos x="T4" y="T5"/>
                </a:cxn>
                <a:cxn ang="0">
                  <a:pos x="T6" y="T7"/>
                </a:cxn>
                <a:cxn ang="0">
                  <a:pos x="T8" y="T9"/>
                </a:cxn>
                <a:cxn ang="0">
                  <a:pos x="T10" y="T11"/>
                </a:cxn>
              </a:cxnLst>
              <a:rect l="0" t="0" r="r" b="b"/>
              <a:pathLst>
                <a:path w="2400" h="83">
                  <a:moveTo>
                    <a:pt x="0" y="83"/>
                  </a:moveTo>
                  <a:lnTo>
                    <a:pt x="0" y="83"/>
                  </a:lnTo>
                  <a:lnTo>
                    <a:pt x="2400" y="83"/>
                  </a:lnTo>
                  <a:lnTo>
                    <a:pt x="2400" y="0"/>
                  </a:lnTo>
                  <a:lnTo>
                    <a:pt x="0" y="0"/>
                  </a:lnTo>
                  <a:lnTo>
                    <a:pt x="0" y="83"/>
                  </a:lnTo>
                  <a:close/>
                </a:path>
              </a:pathLst>
            </a:custGeom>
            <a:solidFill>
              <a:srgbClr val="F3218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8">
              <a:extLst>
                <a:ext uri="{FF2B5EF4-FFF2-40B4-BE49-F238E27FC236}">
                  <a16:creationId xmlns:a16="http://schemas.microsoft.com/office/drawing/2014/main" id="{D28B8E85-33EF-7C4F-55DD-66BA90B10FE2}"/>
                </a:ext>
              </a:extLst>
            </p:cNvPr>
            <p:cNvSpPr>
              <a:spLocks/>
            </p:cNvSpPr>
            <p:nvPr userDrawn="1"/>
          </p:nvSpPr>
          <p:spPr bwMode="auto">
            <a:xfrm>
              <a:off x="0" y="908"/>
              <a:ext cx="1924" cy="124"/>
            </a:xfrm>
            <a:custGeom>
              <a:avLst/>
              <a:gdLst>
                <a:gd name="T0" fmla="*/ 0 w 2399"/>
                <a:gd name="T1" fmla="*/ 85 h 85"/>
                <a:gd name="T2" fmla="*/ 0 w 2399"/>
                <a:gd name="T3" fmla="*/ 85 h 85"/>
                <a:gd name="T4" fmla="*/ 2399 w 2399"/>
                <a:gd name="T5" fmla="*/ 85 h 85"/>
                <a:gd name="T6" fmla="*/ 2399 w 2399"/>
                <a:gd name="T7" fmla="*/ 0 h 85"/>
                <a:gd name="T8" fmla="*/ 0 w 2399"/>
                <a:gd name="T9" fmla="*/ 0 h 85"/>
                <a:gd name="T10" fmla="*/ 0 w 2399"/>
                <a:gd name="T11" fmla="*/ 85 h 85"/>
              </a:gdLst>
              <a:ahLst/>
              <a:cxnLst>
                <a:cxn ang="0">
                  <a:pos x="T0" y="T1"/>
                </a:cxn>
                <a:cxn ang="0">
                  <a:pos x="T2" y="T3"/>
                </a:cxn>
                <a:cxn ang="0">
                  <a:pos x="T4" y="T5"/>
                </a:cxn>
                <a:cxn ang="0">
                  <a:pos x="T6" y="T7"/>
                </a:cxn>
                <a:cxn ang="0">
                  <a:pos x="T8" y="T9"/>
                </a:cxn>
                <a:cxn ang="0">
                  <a:pos x="T10" y="T11"/>
                </a:cxn>
              </a:cxnLst>
              <a:rect l="0" t="0" r="r" b="b"/>
              <a:pathLst>
                <a:path w="2399" h="85">
                  <a:moveTo>
                    <a:pt x="0" y="85"/>
                  </a:moveTo>
                  <a:lnTo>
                    <a:pt x="0" y="85"/>
                  </a:lnTo>
                  <a:lnTo>
                    <a:pt x="2399" y="85"/>
                  </a:lnTo>
                  <a:lnTo>
                    <a:pt x="2399" y="0"/>
                  </a:lnTo>
                  <a:lnTo>
                    <a:pt x="0" y="0"/>
                  </a:lnTo>
                  <a:lnTo>
                    <a:pt x="0" y="85"/>
                  </a:lnTo>
                  <a:close/>
                </a:path>
              </a:pathLst>
            </a:custGeom>
            <a:solidFill>
              <a:srgbClr val="F3218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40831470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A7C7172-448E-4514-901B-C6B5B81A73D8}" type="datetimeFigureOut">
              <a:rPr lang="en-US" smtClean="0"/>
              <a:pPr/>
              <a:t>4/5/2024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4D502F8-03A2-42E1-BDC6-DFF9DA99B1D9}" type="slidenum">
              <a:rPr lang="en-US" smtClean="0"/>
              <a:pPr/>
              <a:t>‹#›</a:t>
            </a:fld>
            <a:endParaRPr lang="en-US"/>
          </a:p>
        </p:txBody>
      </p:sp>
    </p:spTree>
    <p:extLst>
      <p:ext uri="{BB962C8B-B14F-4D97-AF65-F5344CB8AC3E}">
        <p14:creationId xmlns:p14="http://schemas.microsoft.com/office/powerpoint/2010/main" val="2288422769"/>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 id="2147483771" r:id="rId13"/>
    <p:sldLayoutId id="2147483772" r:id="rId14"/>
    <p:sldLayoutId id="2147483773" r:id="rId15"/>
    <p:sldLayoutId id="2147483774" r:id="rId16"/>
  </p:sldLayoutIdLst>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stadakenya.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stadakenya.org/" TargetMode="External"/><Relationship Id="rId2" Type="http://schemas.openxmlformats.org/officeDocument/2006/relationships/hyperlink" Target="mailto:info@stadakenya.org"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90066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BA11A-6617-4681-B714-44B4ED9A41B7}"/>
              </a:ext>
            </a:extLst>
          </p:cNvPr>
          <p:cNvSpPr>
            <a:spLocks noGrp="1"/>
          </p:cNvSpPr>
          <p:nvPr>
            <p:ph type="title"/>
          </p:nvPr>
        </p:nvSpPr>
        <p:spPr>
          <a:xfrm>
            <a:off x="677334" y="609600"/>
            <a:ext cx="8596668" cy="741680"/>
          </a:xfrm>
        </p:spPr>
        <p:txBody>
          <a:bodyPr/>
          <a:lstStyle/>
          <a:p>
            <a:r>
              <a:rPr lang="en-US" b="1" dirty="0">
                <a:latin typeface="Times New Roman" panose="02020603050405020304" pitchFamily="18" charset="0"/>
                <a:cs typeface="Times New Roman" panose="02020603050405020304" pitchFamily="18" charset="0"/>
              </a:rPr>
              <a:t>CONT….</a:t>
            </a:r>
          </a:p>
        </p:txBody>
      </p:sp>
      <p:sp>
        <p:nvSpPr>
          <p:cNvPr id="5" name="Content Placeholder 4">
            <a:extLst>
              <a:ext uri="{FF2B5EF4-FFF2-40B4-BE49-F238E27FC236}">
                <a16:creationId xmlns:a16="http://schemas.microsoft.com/office/drawing/2014/main" id="{0AB8AC53-ECA7-C9B4-41CC-9827E059A506}"/>
              </a:ext>
            </a:extLst>
          </p:cNvPr>
          <p:cNvSpPr>
            <a:spLocks noGrp="1"/>
          </p:cNvSpPr>
          <p:nvPr>
            <p:ph idx="1"/>
          </p:nvPr>
        </p:nvSpPr>
        <p:spPr/>
        <p:txBody>
          <a:bodyPr/>
          <a:lstStyle/>
          <a:p>
            <a:pPr marL="342900" lvl="0" indent="-342900">
              <a:lnSpc>
                <a:spcPct val="107000"/>
              </a:lnSpc>
              <a:spcAft>
                <a:spcPts val="1200"/>
              </a:spcAft>
              <a:buFont typeface="Wingdings" panose="05000000000000000000" pitchFamily="2" charset="2"/>
              <a:buChar char=""/>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Gained parental consent to let kids visit the library over the April holiday through parents’ mobilization.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0"/>
              </a:spcAft>
              <a:buFont typeface="Wingdings" panose="05000000000000000000" pitchFamily="2" charset="2"/>
              <a:buChar char=""/>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Participated in the International Women's Day, and World Water Day celebrations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Kibarwa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Evacuation Centre and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Rongo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Comprehensive School respectively.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7915329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49CE4-1394-6F09-A235-8E87BA9F68EF}"/>
              </a:ext>
            </a:extLst>
          </p:cNvPr>
          <p:cNvSpPr>
            <a:spLocks noGrp="1"/>
          </p:cNvSpPr>
          <p:nvPr>
            <p:ph type="title"/>
          </p:nvPr>
        </p:nvSpPr>
        <p:spPr>
          <a:xfrm>
            <a:off x="677334" y="609600"/>
            <a:ext cx="8596668" cy="772160"/>
          </a:xfrm>
        </p:spPr>
        <p:txBody>
          <a:bodyPr/>
          <a:lstStyle/>
          <a:p>
            <a:r>
              <a:rPr lang="en-US" b="1" dirty="0">
                <a:latin typeface="Times New Roman" panose="02020603050405020304" pitchFamily="18" charset="0"/>
                <a:cs typeface="Times New Roman" panose="02020603050405020304" pitchFamily="18" charset="0"/>
              </a:rPr>
              <a:t>HUMANITARIAN DEPARTMENT</a:t>
            </a:r>
          </a:p>
        </p:txBody>
      </p:sp>
      <p:sp>
        <p:nvSpPr>
          <p:cNvPr id="3" name="Content Placeholder 2">
            <a:extLst>
              <a:ext uri="{FF2B5EF4-FFF2-40B4-BE49-F238E27FC236}">
                <a16:creationId xmlns:a16="http://schemas.microsoft.com/office/drawing/2014/main" id="{97751679-1F74-E814-49AB-36D5956B22A6}"/>
              </a:ext>
            </a:extLst>
          </p:cNvPr>
          <p:cNvSpPr>
            <a:spLocks noGrp="1"/>
          </p:cNvSpPr>
          <p:nvPr>
            <p:ph idx="1"/>
          </p:nvPr>
        </p:nvSpPr>
        <p:spPr/>
        <p:txBody>
          <a:bodyPr>
            <a:normAutofit/>
          </a:bodyPr>
          <a:lstStyle/>
          <a:p>
            <a:pPr marL="0" indent="0">
              <a:buNone/>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In March, the department collaborated with the Gender department in celebrating the International Women’s Day, that was held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Kibarwa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Evacuation Centre,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Kabonyo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Kanyagwal</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Food items were also donated to the displaced women, as a way of giving back to the community. The department also worked alongside the education department to celebrate the World Water Day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Rongo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Comprehensive School, whose theme was “Water for Peace”.  </a:t>
            </a:r>
          </a:p>
          <a:p>
            <a:pPr marL="0" indent="0">
              <a:buNone/>
            </a:pPr>
            <a:endParaRPr lang="en-US" dirty="0"/>
          </a:p>
        </p:txBody>
      </p:sp>
    </p:spTree>
    <p:extLst>
      <p:ext uri="{BB962C8B-B14F-4D97-AF65-F5344CB8AC3E}">
        <p14:creationId xmlns:p14="http://schemas.microsoft.com/office/powerpoint/2010/main" val="30921443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BFD707-0E1A-4BAD-81FF-87F36AEE3E81}"/>
              </a:ext>
            </a:extLst>
          </p:cNvPr>
          <p:cNvSpPr>
            <a:spLocks noGrp="1"/>
          </p:cNvSpPr>
          <p:nvPr>
            <p:ph type="title"/>
          </p:nvPr>
        </p:nvSpPr>
        <p:spPr>
          <a:xfrm>
            <a:off x="677334" y="609600"/>
            <a:ext cx="8596668" cy="762000"/>
          </a:xfrm>
        </p:spPr>
        <p:txBody>
          <a:bodyPr>
            <a:normAutofit/>
          </a:bodyPr>
          <a:lstStyle/>
          <a:p>
            <a:r>
              <a:rPr lang="en-US" b="1" dirty="0">
                <a:latin typeface="Times New Roman" panose="02020603050405020304" pitchFamily="18" charset="0"/>
                <a:cs typeface="Times New Roman" panose="02020603050405020304" pitchFamily="18" charset="0"/>
              </a:rPr>
              <a:t>TEXTILE DEPARTMENT</a:t>
            </a:r>
          </a:p>
        </p:txBody>
      </p:sp>
      <p:graphicFrame>
        <p:nvGraphicFramePr>
          <p:cNvPr id="3" name="Content Placeholder 2">
            <a:extLst>
              <a:ext uri="{FF2B5EF4-FFF2-40B4-BE49-F238E27FC236}">
                <a16:creationId xmlns:a16="http://schemas.microsoft.com/office/drawing/2014/main" id="{6CBA16A2-4E89-C5BC-28E5-A82116D5D00C}"/>
              </a:ext>
            </a:extLst>
          </p:cNvPr>
          <p:cNvGraphicFramePr>
            <a:graphicFrameLocks noGrp="1"/>
          </p:cNvGraphicFramePr>
          <p:nvPr>
            <p:ph idx="1"/>
            <p:extLst>
              <p:ext uri="{D42A27DB-BD31-4B8C-83A1-F6EECF244321}">
                <p14:modId xmlns:p14="http://schemas.microsoft.com/office/powerpoint/2010/main" val="3779938792"/>
              </p:ext>
            </p:extLst>
          </p:nvPr>
        </p:nvGraphicFramePr>
        <p:xfrm>
          <a:off x="609600" y="2409204"/>
          <a:ext cx="10383520" cy="3571050"/>
        </p:xfrm>
        <a:graphic>
          <a:graphicData uri="http://schemas.openxmlformats.org/drawingml/2006/table">
            <a:tbl>
              <a:tblPr firstRow="1" firstCol="1" bandRow="1">
                <a:tableStyleId>{5C22544A-7EE6-4342-B048-85BDC9FD1C3A}</a:tableStyleId>
              </a:tblPr>
              <a:tblGrid>
                <a:gridCol w="1121643">
                  <a:extLst>
                    <a:ext uri="{9D8B030D-6E8A-4147-A177-3AD203B41FA5}">
                      <a16:colId xmlns:a16="http://schemas.microsoft.com/office/drawing/2014/main" val="4094731565"/>
                    </a:ext>
                  </a:extLst>
                </a:gridCol>
                <a:gridCol w="1098321">
                  <a:extLst>
                    <a:ext uri="{9D8B030D-6E8A-4147-A177-3AD203B41FA5}">
                      <a16:colId xmlns:a16="http://schemas.microsoft.com/office/drawing/2014/main" val="854096262"/>
                    </a:ext>
                  </a:extLst>
                </a:gridCol>
                <a:gridCol w="1163842">
                  <a:extLst>
                    <a:ext uri="{9D8B030D-6E8A-4147-A177-3AD203B41FA5}">
                      <a16:colId xmlns:a16="http://schemas.microsoft.com/office/drawing/2014/main" val="3413289058"/>
                    </a:ext>
                  </a:extLst>
                </a:gridCol>
                <a:gridCol w="1333755">
                  <a:extLst>
                    <a:ext uri="{9D8B030D-6E8A-4147-A177-3AD203B41FA5}">
                      <a16:colId xmlns:a16="http://schemas.microsoft.com/office/drawing/2014/main" val="4175034826"/>
                    </a:ext>
                  </a:extLst>
                </a:gridCol>
                <a:gridCol w="1512551">
                  <a:extLst>
                    <a:ext uri="{9D8B030D-6E8A-4147-A177-3AD203B41FA5}">
                      <a16:colId xmlns:a16="http://schemas.microsoft.com/office/drawing/2014/main" val="3204079522"/>
                    </a:ext>
                  </a:extLst>
                </a:gridCol>
                <a:gridCol w="1867923">
                  <a:extLst>
                    <a:ext uri="{9D8B030D-6E8A-4147-A177-3AD203B41FA5}">
                      <a16:colId xmlns:a16="http://schemas.microsoft.com/office/drawing/2014/main" val="3374224159"/>
                    </a:ext>
                  </a:extLst>
                </a:gridCol>
                <a:gridCol w="1176059">
                  <a:extLst>
                    <a:ext uri="{9D8B030D-6E8A-4147-A177-3AD203B41FA5}">
                      <a16:colId xmlns:a16="http://schemas.microsoft.com/office/drawing/2014/main" val="894745222"/>
                    </a:ext>
                  </a:extLst>
                </a:gridCol>
                <a:gridCol w="1109426">
                  <a:extLst>
                    <a:ext uri="{9D8B030D-6E8A-4147-A177-3AD203B41FA5}">
                      <a16:colId xmlns:a16="http://schemas.microsoft.com/office/drawing/2014/main" val="2326200840"/>
                    </a:ext>
                  </a:extLst>
                </a:gridCol>
              </a:tblGrid>
              <a:tr h="2378905">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Towels carried forward from February(packets)</a:t>
                      </a:r>
                    </a:p>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dirty="0">
                          <a:effectLst/>
                          <a:latin typeface="Times New Roman" panose="02020603050405020304" pitchFamily="18" charset="0"/>
                          <a:cs typeface="Times New Roman" panose="02020603050405020304" pitchFamily="18" charset="0"/>
                        </a:rPr>
                        <a:t>Towels processed in March (packets)</a:t>
                      </a:r>
                    </a:p>
                    <a:p>
                      <a:pPr>
                        <a:lnSpc>
                          <a:spcPct val="107000"/>
                        </a:lnSpc>
                        <a:spcAft>
                          <a:spcPts val="80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Towels overlocked in March</a:t>
                      </a:r>
                    </a:p>
                    <a:p>
                      <a:pPr>
                        <a:lnSpc>
                          <a:spcPct val="107000"/>
                        </a:lnSpc>
                        <a:spcAft>
                          <a:spcPts val="800"/>
                        </a:spcAft>
                      </a:pPr>
                      <a:r>
                        <a:rPr lang="en-US" sz="2400">
                          <a:effectLst/>
                          <a:latin typeface="Times New Roman" panose="02020603050405020304" pitchFamily="18" charset="0"/>
                          <a:cs typeface="Times New Roman" panose="02020603050405020304" pitchFamily="18" charset="0"/>
                        </a:rPr>
                        <a:t>(pieces)</a:t>
                      </a:r>
                    </a:p>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Towels buttoned in March (pieces)</a:t>
                      </a:r>
                    </a:p>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Towels packaging bags sewn in March</a:t>
                      </a:r>
                    </a:p>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Towels completely packaged in March (packets)</a:t>
                      </a:r>
                    </a:p>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Towels distributed in March</a:t>
                      </a:r>
                    </a:p>
                    <a:p>
                      <a:pPr>
                        <a:lnSpc>
                          <a:spcPct val="107000"/>
                        </a:lnSpc>
                        <a:spcAft>
                          <a:spcPts val="800"/>
                        </a:spcAft>
                      </a:pPr>
                      <a:r>
                        <a:rPr lang="en-US" sz="2400">
                          <a:effectLst/>
                          <a:latin typeface="Times New Roman" panose="02020603050405020304" pitchFamily="18" charset="0"/>
                          <a:cs typeface="Times New Roman" panose="02020603050405020304" pitchFamily="18" charset="0"/>
                        </a:rPr>
                        <a:t>(packets)</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Towels remaining in the store (packets)</a:t>
                      </a:r>
                    </a:p>
                    <a:p>
                      <a:pPr>
                        <a:lnSpc>
                          <a:spcPct val="107000"/>
                        </a:lnSpc>
                        <a:spcAft>
                          <a:spcPts val="8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09982014"/>
                  </a:ext>
                </a:extLst>
              </a:tr>
              <a:tr h="276743">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2540</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900</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900</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900</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900</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900</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3149</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dirty="0">
                          <a:effectLst/>
                          <a:latin typeface="Times New Roman" panose="02020603050405020304" pitchFamily="18" charset="0"/>
                          <a:cs typeface="Times New Roman" panose="02020603050405020304" pitchFamily="18" charset="0"/>
                        </a:rPr>
                        <a:t>291</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0004599"/>
                  </a:ext>
                </a:extLst>
              </a:tr>
            </a:tbl>
          </a:graphicData>
        </a:graphic>
      </p:graphicFrame>
    </p:spTree>
    <p:extLst>
      <p:ext uri="{BB962C8B-B14F-4D97-AF65-F5344CB8AC3E}">
        <p14:creationId xmlns:p14="http://schemas.microsoft.com/office/powerpoint/2010/main" val="42117406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C56CB-4892-43FD-95AD-C6F80E33858C}"/>
              </a:ext>
            </a:extLst>
          </p:cNvPr>
          <p:cNvSpPr>
            <a:spLocks noGrp="1"/>
          </p:cNvSpPr>
          <p:nvPr>
            <p:ph type="title"/>
          </p:nvPr>
        </p:nvSpPr>
        <p:spPr>
          <a:xfrm>
            <a:off x="677334" y="274320"/>
            <a:ext cx="8596668" cy="1097280"/>
          </a:xfrm>
        </p:spPr>
        <p:txBody>
          <a:bodyPr>
            <a:noAutofit/>
          </a:bodyPr>
          <a:lstStyle/>
          <a:p>
            <a:r>
              <a:rPr lang="en-US" b="1" dirty="0">
                <a:latin typeface="Times New Roman" panose="02020603050405020304" pitchFamily="18" charset="0"/>
                <a:cs typeface="Times New Roman" panose="02020603050405020304" pitchFamily="18" charset="0"/>
              </a:rPr>
              <a:t>ADVOCACY AND COMMUNICATION DEPARTMENT</a:t>
            </a:r>
          </a:p>
        </p:txBody>
      </p:sp>
      <p:sp>
        <p:nvSpPr>
          <p:cNvPr id="3" name="Content Placeholder 2">
            <a:extLst>
              <a:ext uri="{FF2B5EF4-FFF2-40B4-BE49-F238E27FC236}">
                <a16:creationId xmlns:a16="http://schemas.microsoft.com/office/drawing/2014/main" id="{35EF45AF-435D-4CED-9989-1EDBF3B93C29}"/>
              </a:ext>
            </a:extLst>
          </p:cNvPr>
          <p:cNvSpPr>
            <a:spLocks noGrp="1"/>
          </p:cNvSpPr>
          <p:nvPr>
            <p:ph idx="1"/>
          </p:nvPr>
        </p:nvSpPr>
        <p:spPr/>
        <p:txBody>
          <a:bodyPr>
            <a:normAutofit fontScale="92500" lnSpcReduction="20000"/>
          </a:bodyPr>
          <a:lstStyle/>
          <a:p>
            <a:pPr marL="0" indent="0">
              <a:lnSpc>
                <a:spcPct val="107000"/>
              </a:lnSpc>
              <a:spcAft>
                <a:spcPts val="80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In March, the department conducted the following activities: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000"/>
              </a:spcAft>
              <a:buFont typeface="Wingdings" panose="05000000000000000000" pitchFamily="2"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Assembled some pictures needed for a grant that health and gender department were working on.</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tabLst>
                <a:tab pos="676275"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Did a pre-visit at Rae of the Community Water stories shoot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tabLst>
                <a:tab pos="676275"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Shooting at Rae (community water stories)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tabLst>
                <a:tab pos="676275"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Documentation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Mwingi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on feminine hygiene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tabLst>
                <a:tab pos="676275"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Documentation during the commemoration of the world water day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Rongo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Comprehensive school.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tabLst>
                <a:tab pos="676275"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Documentation of the highlights on women’s Day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69017826"/>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B36DC-49D5-4FB9-A10A-A4E006C5798F}"/>
              </a:ext>
            </a:extLst>
          </p:cNvPr>
          <p:cNvSpPr>
            <a:spLocks noGrp="1"/>
          </p:cNvSpPr>
          <p:nvPr>
            <p:ph type="title"/>
          </p:nvPr>
        </p:nvSpPr>
        <p:spPr>
          <a:xfrm>
            <a:off x="677334" y="609600"/>
            <a:ext cx="8596668" cy="762000"/>
          </a:xfrm>
        </p:spPr>
        <p:txBody>
          <a:bodyPr/>
          <a:lstStyle/>
          <a:p>
            <a:r>
              <a:rPr lang="en-US" b="1" dirty="0">
                <a:latin typeface="Times New Roman" panose="02020603050405020304" pitchFamily="18" charset="0"/>
                <a:cs typeface="Times New Roman" panose="02020603050405020304" pitchFamily="18" charset="0"/>
              </a:rPr>
              <a:t>CONT ……</a:t>
            </a:r>
          </a:p>
        </p:txBody>
      </p:sp>
      <p:sp>
        <p:nvSpPr>
          <p:cNvPr id="3" name="Content Placeholder 2">
            <a:extLst>
              <a:ext uri="{FF2B5EF4-FFF2-40B4-BE49-F238E27FC236}">
                <a16:creationId xmlns:a16="http://schemas.microsoft.com/office/drawing/2014/main" id="{52351E13-7A05-45B4-8615-44FB024AE911}"/>
              </a:ext>
            </a:extLst>
          </p:cNvPr>
          <p:cNvSpPr>
            <a:spLocks noGrp="1"/>
          </p:cNvSpPr>
          <p:nvPr>
            <p:ph idx="1"/>
          </p:nvPr>
        </p:nvSpPr>
        <p:spPr>
          <a:xfrm>
            <a:off x="609600" y="2245360"/>
            <a:ext cx="10972800" cy="3970744"/>
          </a:xfrm>
        </p:spPr>
        <p:txBody>
          <a:bodyPr/>
          <a:lstStyle/>
          <a:p>
            <a:pPr marL="342900" lvl="0" indent="-342900">
              <a:lnSpc>
                <a:spcPct val="107000"/>
              </a:lnSpc>
              <a:buFont typeface="Wingdings" panose="05000000000000000000" pitchFamily="2" charset="2"/>
              <a:buChar char=""/>
              <a:tabLst>
                <a:tab pos="676275"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Social Media Updates. </a:t>
            </a:r>
          </a:p>
          <a:p>
            <a:pPr marL="342900" lvl="0" indent="-342900">
              <a:lnSpc>
                <a:spcPct val="107000"/>
              </a:lnSpc>
              <a:buFont typeface="Wingdings" panose="05000000000000000000" pitchFamily="2" charset="2"/>
              <a:buChar char=""/>
              <a:tabLst>
                <a:tab pos="676275"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Script writing for the Rae Documentary.</a:t>
            </a:r>
          </a:p>
          <a:p>
            <a:pPr marL="342900" lvl="0" indent="-342900">
              <a:lnSpc>
                <a:spcPct val="107000"/>
              </a:lnSpc>
              <a:buFont typeface="Wingdings" panose="05000000000000000000" pitchFamily="2" charset="2"/>
              <a:buChar char=""/>
              <a:tabLst>
                <a:tab pos="676275"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Editing (reels and pictures)</a:t>
            </a:r>
          </a:p>
          <a:p>
            <a:pPr marL="342900" lvl="0" indent="-342900">
              <a:lnSpc>
                <a:spcPct val="107000"/>
              </a:lnSpc>
              <a:buFont typeface="Wingdings" panose="05000000000000000000" pitchFamily="2" charset="2"/>
              <a:buChar char=""/>
              <a:tabLst>
                <a:tab pos="676275"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Documented a community dialogue with the gender department and health department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Masogo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342900" lvl="0" indent="-342900">
              <a:lnSpc>
                <a:spcPct val="107000"/>
              </a:lnSpc>
              <a:buFont typeface="Wingdings" panose="05000000000000000000" pitchFamily="2" charset="2"/>
              <a:buChar char=""/>
              <a:tabLst>
                <a:tab pos="676275"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Documentation of a new toilet launched in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Rabuor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Sub County Hospital. </a:t>
            </a:r>
          </a:p>
          <a:p>
            <a:pPr marL="342900" lvl="0" indent="-342900">
              <a:lnSpc>
                <a:spcPct val="107000"/>
              </a:lnSpc>
              <a:spcAft>
                <a:spcPts val="800"/>
              </a:spcAft>
              <a:buFont typeface="Wingdings" panose="05000000000000000000" pitchFamily="2" charset="2"/>
              <a:buChar char=""/>
              <a:tabLst>
                <a:tab pos="676275" algn="l"/>
              </a:tabLs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Documentation with the pump repair team.</a:t>
            </a:r>
          </a:p>
          <a:p>
            <a:pPr marL="0" indent="0">
              <a:buNone/>
            </a:pPr>
            <a:endParaRPr lang="en-US" dirty="0"/>
          </a:p>
        </p:txBody>
      </p:sp>
    </p:spTree>
    <p:extLst>
      <p:ext uri="{BB962C8B-B14F-4D97-AF65-F5344CB8AC3E}">
        <p14:creationId xmlns:p14="http://schemas.microsoft.com/office/powerpoint/2010/main" val="2012084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12EEF-13C0-4442-B854-7031A76B3A74}"/>
              </a:ext>
            </a:extLst>
          </p:cNvPr>
          <p:cNvSpPr>
            <a:spLocks noGrp="1"/>
          </p:cNvSpPr>
          <p:nvPr>
            <p:ph type="title"/>
          </p:nvPr>
        </p:nvSpPr>
        <p:spPr>
          <a:xfrm>
            <a:off x="677334" y="203200"/>
            <a:ext cx="9269306" cy="1239520"/>
          </a:xfrm>
        </p:spPr>
        <p:txBody>
          <a:bodyPr>
            <a:noAutofit/>
          </a:bodyPr>
          <a:lstStyle/>
          <a:p>
            <a:r>
              <a:rPr lang="en-US" sz="3600" b="1" dirty="0">
                <a:latin typeface="Times New Roman" panose="02020603050405020304" pitchFamily="18" charset="0"/>
                <a:cs typeface="Times New Roman" panose="02020603050405020304" pitchFamily="18" charset="0"/>
              </a:rPr>
              <a:t>INFORMATION AND COMMUNICATION TECHNOLOGY DEPARTMENT</a:t>
            </a:r>
          </a:p>
        </p:txBody>
      </p:sp>
      <p:sp>
        <p:nvSpPr>
          <p:cNvPr id="3" name="Content Placeholder 2">
            <a:extLst>
              <a:ext uri="{FF2B5EF4-FFF2-40B4-BE49-F238E27FC236}">
                <a16:creationId xmlns:a16="http://schemas.microsoft.com/office/drawing/2014/main" id="{710C8A61-4E47-4470-807B-796C9CC53064}"/>
              </a:ext>
            </a:extLst>
          </p:cNvPr>
          <p:cNvSpPr>
            <a:spLocks noGrp="1"/>
          </p:cNvSpPr>
          <p:nvPr>
            <p:ph idx="1"/>
          </p:nvPr>
        </p:nvSpPr>
        <p:spPr/>
        <p:txBody>
          <a:bodyPr>
            <a:normAutofit fontScale="92500" lnSpcReduction="10000"/>
          </a:bodyPr>
          <a:lstStyle/>
          <a:p>
            <a:pPr marL="342900" lvl="0" indent="-342900">
              <a:lnSpc>
                <a:spcPct val="107000"/>
              </a:lnSpc>
              <a:spcAft>
                <a:spcPts val="800"/>
              </a:spcAft>
              <a:buFont typeface="+mj-lt"/>
              <a:buAutoNum type="arabicPeriod"/>
            </a:pPr>
            <a:r>
              <a:rPr lang="en-US" sz="2400" b="1" u="sng" dirty="0">
                <a:effectLst/>
                <a:latin typeface="Times New Roman" panose="02020603050405020304" pitchFamily="18" charset="0"/>
                <a:ea typeface="Calibri" panose="020F0502020204030204" pitchFamily="34" charset="0"/>
                <a:cs typeface="Times New Roman" panose="02020603050405020304" pitchFamily="18" charset="0"/>
              </a:rPr>
              <a:t>WASH REPORT COMPILATION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In the month of March as a department we managed to compile and submit WASH reports as follows: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Drilling – 11 projects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Pump repair – 100 projects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Pump Rehabilitation – 1 project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Health and Hygiene – 83 projects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above reports were compiled as represented in the pie chart below:</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57968234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2EF5E-E451-431E-8557-87B58C87D438}"/>
              </a:ext>
            </a:extLst>
          </p:cNvPr>
          <p:cNvSpPr>
            <a:spLocks noGrp="1"/>
          </p:cNvSpPr>
          <p:nvPr>
            <p:ph type="title"/>
          </p:nvPr>
        </p:nvSpPr>
        <p:spPr>
          <a:xfrm>
            <a:off x="677334" y="609600"/>
            <a:ext cx="8596668" cy="762000"/>
          </a:xfrm>
        </p:spPr>
        <p:txBody>
          <a:bodyPr/>
          <a:lstStyle/>
          <a:p>
            <a:r>
              <a:rPr lang="en-US" b="1" dirty="0">
                <a:latin typeface="Times New Roman" panose="02020603050405020304" pitchFamily="18" charset="0"/>
                <a:cs typeface="Times New Roman" panose="02020603050405020304" pitchFamily="18" charset="0"/>
              </a:rPr>
              <a:t>CONT.. </a:t>
            </a:r>
          </a:p>
        </p:txBody>
      </p:sp>
      <p:graphicFrame>
        <p:nvGraphicFramePr>
          <p:cNvPr id="4" name="Content Placeholder 3">
            <a:extLst>
              <a:ext uri="{FF2B5EF4-FFF2-40B4-BE49-F238E27FC236}">
                <a16:creationId xmlns:a16="http://schemas.microsoft.com/office/drawing/2014/main" id="{76D70C5B-A69D-ADA4-8362-FC297C5DBA77}"/>
              </a:ext>
            </a:extLst>
          </p:cNvPr>
          <p:cNvGraphicFramePr>
            <a:graphicFrameLocks noGrp="1"/>
          </p:cNvGraphicFramePr>
          <p:nvPr>
            <p:ph idx="1"/>
            <p:extLst>
              <p:ext uri="{D42A27DB-BD31-4B8C-83A1-F6EECF244321}">
                <p14:modId xmlns:p14="http://schemas.microsoft.com/office/powerpoint/2010/main" val="336145150"/>
              </p:ext>
            </p:extLst>
          </p:nvPr>
        </p:nvGraphicFramePr>
        <p:xfrm>
          <a:off x="833120" y="1838325"/>
          <a:ext cx="3241040" cy="212407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76EF83ED-B3B7-3527-893E-3961DD95303B}"/>
              </a:ext>
            </a:extLst>
          </p:cNvPr>
          <p:cNvSpPr txBox="1"/>
          <p:nvPr/>
        </p:nvSpPr>
        <p:spPr>
          <a:xfrm>
            <a:off x="1219200" y="3962400"/>
            <a:ext cx="9601200" cy="2586477"/>
          </a:xfrm>
          <a:prstGeom prst="rect">
            <a:avLst/>
          </a:prstGeom>
          <a:noFill/>
        </p:spPr>
        <p:txBody>
          <a:bodyPr wrap="square">
            <a:spAutoFit/>
          </a:bodyPr>
          <a:lstStyle/>
          <a:p>
            <a:pPr lvl="0">
              <a:lnSpc>
                <a:spcPct val="107000"/>
              </a:lnSpc>
              <a:spcAft>
                <a:spcPts val="800"/>
              </a:spcAft>
            </a:pP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000" b="1" u="sng" dirty="0">
                <a:effectLst/>
                <a:latin typeface="Times New Roman" panose="02020603050405020304" pitchFamily="18" charset="0"/>
                <a:ea typeface="Calibri" panose="020F0502020204030204" pitchFamily="34" charset="0"/>
                <a:cs typeface="Times New Roman" panose="02020603050405020304" pitchFamily="18" charset="0"/>
              </a:rPr>
              <a:t>.  LAPTOP PURCHASES AND REPAIRS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In the month of March, no new laptops were bought. But we managed to repair and update laptops</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whose soft wares were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outdated</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The repaired laptops belonged to the following departments: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arenR"/>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M&amp;E Department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LcParenR"/>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Communication Department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lphaLcParenR"/>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Health and Hygiene Department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297403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6F25A-B2B2-C2DE-D849-8BC98F340324}"/>
              </a:ext>
            </a:extLst>
          </p:cNvPr>
          <p:cNvSpPr>
            <a:spLocks noGrp="1"/>
          </p:cNvSpPr>
          <p:nvPr>
            <p:ph type="title"/>
          </p:nvPr>
        </p:nvSpPr>
        <p:spPr>
          <a:xfrm>
            <a:off x="677334" y="609600"/>
            <a:ext cx="8596668" cy="711200"/>
          </a:xfrm>
        </p:spPr>
        <p:txBody>
          <a:bodyPr/>
          <a:lstStyle/>
          <a:p>
            <a:r>
              <a:rPr lang="en-US" b="1" dirty="0">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537E96DE-9EEC-EF60-7685-A1DE61217323}"/>
              </a:ext>
            </a:extLst>
          </p:cNvPr>
          <p:cNvSpPr>
            <a:spLocks noGrp="1"/>
          </p:cNvSpPr>
          <p:nvPr>
            <p:ph idx="1"/>
          </p:nvPr>
        </p:nvSpPr>
        <p:spPr/>
        <p:txBody>
          <a:bodyPr/>
          <a:lstStyle/>
          <a:p>
            <a:pPr marL="342900" lvl="0" indent="-342900">
              <a:lnSpc>
                <a:spcPct val="107000"/>
              </a:lnSpc>
              <a:spcAft>
                <a:spcPts val="800"/>
              </a:spcAft>
              <a:buFont typeface="+mj-lt"/>
              <a:buAutoNum type="arabicPeriod"/>
            </a:pPr>
            <a:r>
              <a:rPr lang="en-US" sz="1800" b="1" u="sng" dirty="0">
                <a:effectLst/>
                <a:latin typeface="Times New Roman" panose="02020603050405020304" pitchFamily="18" charset="0"/>
                <a:ea typeface="Calibri" panose="020F0502020204030204" pitchFamily="34" charset="0"/>
                <a:cs typeface="Times New Roman" panose="02020603050405020304" pitchFamily="18" charset="0"/>
              </a:rPr>
              <a:t>NETWORK FLOW OF THE MONTH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MARCH, the diagnosis stream reports of the internet flow were as below:</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pic>
        <p:nvPicPr>
          <p:cNvPr id="4" name="Picture 3">
            <a:extLst>
              <a:ext uri="{FF2B5EF4-FFF2-40B4-BE49-F238E27FC236}">
                <a16:creationId xmlns:a16="http://schemas.microsoft.com/office/drawing/2014/main" id="{068C3568-0798-7834-1EA2-E463070A237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77334" y="3429000"/>
            <a:ext cx="8354906" cy="3103879"/>
          </a:xfrm>
          <a:prstGeom prst="rect">
            <a:avLst/>
          </a:prstGeom>
          <a:noFill/>
          <a:ln>
            <a:noFill/>
          </a:ln>
        </p:spPr>
      </p:pic>
    </p:spTree>
    <p:extLst>
      <p:ext uri="{BB962C8B-B14F-4D97-AF65-F5344CB8AC3E}">
        <p14:creationId xmlns:p14="http://schemas.microsoft.com/office/powerpoint/2010/main" val="260474025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3D77E-2F1B-5227-19BE-05D0F4C718F7}"/>
              </a:ext>
            </a:extLst>
          </p:cNvPr>
          <p:cNvSpPr>
            <a:spLocks noGrp="1"/>
          </p:cNvSpPr>
          <p:nvPr>
            <p:ph type="title"/>
          </p:nvPr>
        </p:nvSpPr>
        <p:spPr>
          <a:xfrm>
            <a:off x="677334" y="609600"/>
            <a:ext cx="8596668" cy="782320"/>
          </a:xfrm>
        </p:spPr>
        <p:txBody>
          <a:bodyPr/>
          <a:lstStyle/>
          <a:p>
            <a:r>
              <a:rPr lang="en-US" b="1" dirty="0">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B015061F-FD1D-0484-148D-AE5B99FA0498}"/>
              </a:ext>
            </a:extLst>
          </p:cNvPr>
          <p:cNvSpPr>
            <a:spLocks noGrp="1"/>
          </p:cNvSpPr>
          <p:nvPr>
            <p:ph idx="1"/>
          </p:nvPr>
        </p:nvSpPr>
        <p:spPr/>
        <p:txBody>
          <a:bodyPr/>
          <a:lstStyle/>
          <a:p>
            <a:pPr marL="342900" lvl="0" indent="-342900">
              <a:lnSpc>
                <a:spcPct val="107000"/>
              </a:lnSpc>
              <a:spcAft>
                <a:spcPts val="800"/>
              </a:spcAft>
              <a:buFont typeface="+mj-lt"/>
              <a:buAutoNum type="arabicPeriod"/>
            </a:pPr>
            <a:r>
              <a:rPr lang="en-US" sz="2000" b="1" u="sng" dirty="0">
                <a:effectLst/>
                <a:latin typeface="Times New Roman" panose="02020603050405020304" pitchFamily="18" charset="0"/>
                <a:ea typeface="Calibri" panose="020F0502020204030204" pitchFamily="34" charset="0"/>
                <a:cs typeface="Times New Roman" panose="02020603050405020304" pitchFamily="18" charset="0"/>
              </a:rPr>
              <a:t>WEBSITE UPDATES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In the month of March we also managed to update the organization’s website getting to revive our web mails. We were able to back up the so far made changes on the website. New updates were also made on the Gender and Health screen on the website. Our website address still reads </a:t>
            </a:r>
            <a:r>
              <a:rPr lang="en-US" sz="20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www.stadakenya.org</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n-US" sz="2000" b="1" u="sng" dirty="0">
                <a:effectLst/>
                <a:latin typeface="Times New Roman" panose="02020603050405020304" pitchFamily="18" charset="0"/>
                <a:ea typeface="Calibri" panose="020F0502020204030204" pitchFamily="34" charset="0"/>
                <a:cs typeface="Times New Roman" panose="02020603050405020304" pitchFamily="18" charset="0"/>
              </a:rPr>
              <a:t>FIELD WORK AND CONSULTANCY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As a department, we managed to take part in the pre-visit at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Ojere</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Primary and Junior Secondary School for proposed Toilet and Hand washing Station.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795359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786CE-8CCD-5F78-EB41-51AB49BABAF2}"/>
              </a:ext>
            </a:extLst>
          </p:cNvPr>
          <p:cNvSpPr>
            <a:spLocks noGrp="1"/>
          </p:cNvSpPr>
          <p:nvPr>
            <p:ph type="title"/>
          </p:nvPr>
        </p:nvSpPr>
        <p:spPr>
          <a:xfrm>
            <a:off x="677334" y="609600"/>
            <a:ext cx="8596668" cy="751840"/>
          </a:xfrm>
        </p:spPr>
        <p:txBody>
          <a:bodyPr/>
          <a:lstStyle/>
          <a:p>
            <a:r>
              <a:rPr lang="en-US" b="1" dirty="0">
                <a:latin typeface="Times New Roman" panose="02020603050405020304" pitchFamily="18" charset="0"/>
                <a:cs typeface="Times New Roman" panose="02020603050405020304" pitchFamily="18" charset="0"/>
              </a:rPr>
              <a:t>CONT…. </a:t>
            </a:r>
          </a:p>
        </p:txBody>
      </p:sp>
      <p:sp>
        <p:nvSpPr>
          <p:cNvPr id="3" name="Content Placeholder 2">
            <a:extLst>
              <a:ext uri="{FF2B5EF4-FFF2-40B4-BE49-F238E27FC236}">
                <a16:creationId xmlns:a16="http://schemas.microsoft.com/office/drawing/2014/main" id="{4CEAAC17-66C5-8AF1-E92D-DFA48C858D3F}"/>
              </a:ext>
            </a:extLst>
          </p:cNvPr>
          <p:cNvSpPr>
            <a:spLocks noGrp="1"/>
          </p:cNvSpPr>
          <p:nvPr>
            <p:ph idx="1"/>
          </p:nvPr>
        </p:nvSpPr>
        <p:spPr>
          <a:xfrm>
            <a:off x="677334" y="1920241"/>
            <a:ext cx="10041466" cy="4121122"/>
          </a:xfrm>
        </p:spPr>
        <p:txBody>
          <a:bodyPr/>
          <a:lstStyle/>
          <a:p>
            <a:pPr>
              <a:lnSpc>
                <a:spcPct val="107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As a cross-cutting department, we managed to answer relevant ICT questions from different departments so as to better Technology communications and flow of work in the organization. We updated the Pump repair reporting template and also drafted the Near- Miss Report form.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Departments we interacted with in the month of March includes: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romanLcPeriod"/>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M&amp;E Department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romanLcPeriod"/>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Health and Hygiene Department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romanLcPeriod"/>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Drilling Department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romanLcPeriod"/>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Communication Department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romanLcPeriod"/>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Health Department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23284427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F6E40-2CD2-46DB-9460-95BCDAD09677}"/>
              </a:ext>
            </a:extLst>
          </p:cNvPr>
          <p:cNvSpPr>
            <a:spLocks noGrp="1"/>
          </p:cNvSpPr>
          <p:nvPr>
            <p:ph type="title"/>
          </p:nvPr>
        </p:nvSpPr>
        <p:spPr>
          <a:xfrm>
            <a:off x="755374" y="1849120"/>
            <a:ext cx="9652000" cy="3769802"/>
          </a:xfrm>
        </p:spPr>
        <p:txBody>
          <a:bodyPr>
            <a:normAutofit/>
          </a:bodyPr>
          <a:lstStyle/>
          <a:p>
            <a:r>
              <a:rPr lang="en-US" b="1" dirty="0">
                <a:latin typeface="Times New Roman" panose="02020603050405020304" pitchFamily="18" charset="0"/>
                <a:cs typeface="Times New Roman" panose="02020603050405020304" pitchFamily="18" charset="0"/>
              </a:rPr>
              <a:t>DEPARTMENTAL MONTHLY REVIEW MEETING 5</a:t>
            </a:r>
            <a:r>
              <a:rPr lang="en-US" b="1" baseline="30000" dirty="0">
                <a:latin typeface="Times New Roman" panose="02020603050405020304" pitchFamily="18" charset="0"/>
                <a:cs typeface="Times New Roman" panose="02020603050405020304" pitchFamily="18" charset="0"/>
              </a:rPr>
              <a:t>TH</a:t>
            </a:r>
            <a:r>
              <a:rPr lang="en-US" b="1" dirty="0">
                <a:latin typeface="Times New Roman" panose="02020603050405020304" pitchFamily="18" charset="0"/>
                <a:cs typeface="Times New Roman" panose="02020603050405020304" pitchFamily="18" charset="0"/>
              </a:rPr>
              <a:t> APRIL, 2024</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064EE3D1-88ED-3455-A27B-9A0168176A3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44655" y="2921000"/>
            <a:ext cx="7758705" cy="3769802"/>
          </a:xfrm>
          <a:prstGeom prst="rect">
            <a:avLst/>
          </a:prstGeom>
          <a:noFill/>
          <a:ln>
            <a:noFill/>
          </a:ln>
        </p:spPr>
      </p:pic>
    </p:spTree>
    <p:extLst>
      <p:ext uri="{BB962C8B-B14F-4D97-AF65-F5344CB8AC3E}">
        <p14:creationId xmlns:p14="http://schemas.microsoft.com/office/powerpoint/2010/main" val="2827746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47DAB-3AE9-4EF9-BA92-782454F16D6D}"/>
              </a:ext>
            </a:extLst>
          </p:cNvPr>
          <p:cNvSpPr>
            <a:spLocks noGrp="1"/>
          </p:cNvSpPr>
          <p:nvPr>
            <p:ph type="title"/>
          </p:nvPr>
        </p:nvSpPr>
        <p:spPr>
          <a:xfrm>
            <a:off x="677334" y="325120"/>
            <a:ext cx="8596668" cy="1107440"/>
          </a:xfrm>
        </p:spPr>
        <p:txBody>
          <a:bodyPr>
            <a:normAutofit fontScale="90000"/>
          </a:bodyPr>
          <a:lstStyle/>
          <a:p>
            <a:r>
              <a:rPr lang="en-US" dirty="0">
                <a:latin typeface="Times New Roman" panose="02020603050405020304" pitchFamily="18" charset="0"/>
                <a:cs typeface="Times New Roman" panose="02020603050405020304" pitchFamily="18" charset="0"/>
              </a:rPr>
              <a:t>MONITORING AND EVALUATION DEPARTMENT</a:t>
            </a:r>
          </a:p>
        </p:txBody>
      </p:sp>
      <p:sp>
        <p:nvSpPr>
          <p:cNvPr id="3" name="Content Placeholder 2">
            <a:extLst>
              <a:ext uri="{FF2B5EF4-FFF2-40B4-BE49-F238E27FC236}">
                <a16:creationId xmlns:a16="http://schemas.microsoft.com/office/drawing/2014/main" id="{32378440-52A2-4DEB-9DE3-48CF4A91D19F}"/>
              </a:ext>
            </a:extLst>
          </p:cNvPr>
          <p:cNvSpPr>
            <a:spLocks noGrp="1"/>
          </p:cNvSpPr>
          <p:nvPr>
            <p:ph idx="1"/>
          </p:nvPr>
        </p:nvSpPr>
        <p:spPr/>
        <p:txBody>
          <a:bodyPr>
            <a:normAutofit fontScale="85000" lnSpcReduction="10000"/>
          </a:bodyPr>
          <a:lstStyle/>
          <a:p>
            <a:pPr marL="0" indent="0" fontAlgn="base">
              <a:buNone/>
            </a:pPr>
            <a:r>
              <a:rPr lang="en-US" sz="2400" dirty="0">
                <a:solidFill>
                  <a:srgbClr val="000000"/>
                </a:solidFill>
                <a:effectLst/>
                <a:latin typeface="Times New Roman" panose="02020603050405020304" pitchFamily="18" charset="0"/>
                <a:ea typeface="Times New Roman" panose="02020603050405020304" pitchFamily="18" charset="0"/>
              </a:rPr>
              <a:t>The following are the activities conducted by the Monitoring and Evaluation department in March:</a:t>
            </a:r>
            <a:endParaRPr lang="en-US" sz="2400" dirty="0">
              <a:effectLst/>
              <a:latin typeface="Times New Roman" panose="02020603050405020304" pitchFamily="18" charset="0"/>
              <a:ea typeface="Times New Roman" panose="02020603050405020304" pitchFamily="18" charset="0"/>
            </a:endParaRPr>
          </a:p>
          <a:p>
            <a:pPr marL="342900" lvl="0" indent="-342900">
              <a:lnSpc>
                <a:spcPct val="107000"/>
              </a:lnSpc>
              <a:buFont typeface="Wingdings" panose="05000000000000000000" pitchFamily="2"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Commemorated International Women’s Day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Kibarwa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evacuation center with women from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Kandaria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Kabonyo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Fisheries, highlighting the consequences of climate change and promoting women's economic empowerment.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Celebrated the World Water Day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Rongo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Comprehensive School, whose theme was “Water for peace”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Grant writing on: The IHE Delft’s Water and Development Partnership Program, Grant Cycle for Youth-led Organizations working on Climate Change, Loss and damage which was based on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Ogenya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IDP camp relocation and resettlement and Better World Books Literacy Grant.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0837606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95503-3ADF-4A91-C7D9-DDE0B06C4A0E}"/>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CONT…. </a:t>
            </a:r>
          </a:p>
        </p:txBody>
      </p:sp>
      <p:sp>
        <p:nvSpPr>
          <p:cNvPr id="3" name="Content Placeholder 2">
            <a:extLst>
              <a:ext uri="{FF2B5EF4-FFF2-40B4-BE49-F238E27FC236}">
                <a16:creationId xmlns:a16="http://schemas.microsoft.com/office/drawing/2014/main" id="{90BD1013-9257-5AF1-6608-0E4270095175}"/>
              </a:ext>
            </a:extLst>
          </p:cNvPr>
          <p:cNvSpPr>
            <a:spLocks noGrp="1"/>
          </p:cNvSpPr>
          <p:nvPr>
            <p:ph idx="1"/>
          </p:nvPr>
        </p:nvSpPr>
        <p:spPr>
          <a:xfrm>
            <a:off x="609600" y="2332037"/>
            <a:ext cx="10972800" cy="4525963"/>
          </a:xfrm>
        </p:spPr>
        <p:txBody>
          <a:bodyPr/>
          <a:lstStyle/>
          <a:p>
            <a:pPr marL="342900" lvl="0" indent="-342900">
              <a:lnSpc>
                <a:spcPct val="107000"/>
              </a:lnSpc>
              <a:buFont typeface="Wingdings" panose="05000000000000000000" pitchFamily="2"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Attended a Safeguarding Awareness Training Workshop organized by the Christian Aid Foundation alongside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NairoBits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Good Samaritan Hotel, Kisumu.</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Compiled borehole drilling requests, and formulated a monthly workplan for the two machines.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Compilation of departmental monthly reports.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Attended the Terms of Reference presentation for the Kisumu Country Gender Sector Working Group, that is to be amended then shared to the partners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4597956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8BB65628-243E-4A42-B45F-CFF30DEB706D}"/>
              </a:ext>
            </a:extLst>
          </p:cNvPr>
          <p:cNvSpPr>
            <a:spLocks noGrp="1"/>
          </p:cNvSpPr>
          <p:nvPr>
            <p:ph type="title"/>
          </p:nvPr>
        </p:nvSpPr>
        <p:spPr/>
        <p:txBody>
          <a:bodyPr/>
          <a:lstStyle/>
          <a:p>
            <a:pPr algn="ctr"/>
            <a:r>
              <a:rPr lang="en-US" dirty="0"/>
              <a:t>THANK YOU</a:t>
            </a:r>
          </a:p>
        </p:txBody>
      </p:sp>
      <p:sp>
        <p:nvSpPr>
          <p:cNvPr id="11" name="Text Placeholder 10">
            <a:extLst>
              <a:ext uri="{FF2B5EF4-FFF2-40B4-BE49-F238E27FC236}">
                <a16:creationId xmlns:a16="http://schemas.microsoft.com/office/drawing/2014/main" id="{FEE2EDEB-E8A6-48EA-AFA0-F9F51E8E43A2}"/>
              </a:ext>
            </a:extLst>
          </p:cNvPr>
          <p:cNvSpPr>
            <a:spLocks noGrp="1"/>
          </p:cNvSpPr>
          <p:nvPr>
            <p:ph type="body" idx="1"/>
          </p:nvPr>
        </p:nvSpPr>
        <p:spPr>
          <a:xfrm>
            <a:off x="963084" y="2451099"/>
            <a:ext cx="10363200" cy="1955801"/>
          </a:xfrm>
        </p:spPr>
        <p:txBody>
          <a:bodyPr/>
          <a:lstStyle/>
          <a:p>
            <a:r>
              <a:rPr lang="en-US" dirty="0"/>
              <a:t>EMAIL: </a:t>
            </a:r>
            <a:r>
              <a:rPr lang="en-US" dirty="0">
                <a:hlinkClick r:id="rId2"/>
              </a:rPr>
              <a:t>info@stadakenya.org</a:t>
            </a:r>
            <a:endParaRPr lang="en-US" dirty="0"/>
          </a:p>
          <a:p>
            <a:r>
              <a:rPr lang="en-US" dirty="0"/>
              <a:t>Contact: 0705540012</a:t>
            </a:r>
          </a:p>
          <a:p>
            <a:r>
              <a:rPr lang="en-US" dirty="0"/>
              <a:t>Website: </a:t>
            </a:r>
            <a:r>
              <a:rPr lang="en-US" dirty="0">
                <a:hlinkClick r:id="rId3"/>
              </a:rPr>
              <a:t>www.stadakenya.org</a:t>
            </a:r>
            <a:endParaRPr lang="en-US" dirty="0"/>
          </a:p>
          <a:p>
            <a:endParaRPr lang="en-US" dirty="0"/>
          </a:p>
        </p:txBody>
      </p:sp>
    </p:spTree>
    <p:extLst>
      <p:ext uri="{BB962C8B-B14F-4D97-AF65-F5344CB8AC3E}">
        <p14:creationId xmlns:p14="http://schemas.microsoft.com/office/powerpoint/2010/main" val="342290116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1022FB0-41F9-4CE1-BEB4-D3BB52BC7018}"/>
              </a:ext>
            </a:extLst>
          </p:cNvPr>
          <p:cNvSpPr>
            <a:spLocks noGrp="1"/>
          </p:cNvSpPr>
          <p:nvPr>
            <p:ph type="title"/>
          </p:nvPr>
        </p:nvSpPr>
        <p:spPr>
          <a:xfrm>
            <a:off x="677334" y="609600"/>
            <a:ext cx="8596668" cy="701040"/>
          </a:xfrm>
        </p:spPr>
        <p:txBody>
          <a:bodyPr/>
          <a:lstStyle/>
          <a:p>
            <a:r>
              <a:rPr lang="en-US" b="1" dirty="0">
                <a:latin typeface="Times New Roman" panose="02020603050405020304" pitchFamily="18" charset="0"/>
                <a:cs typeface="Times New Roman" panose="02020603050405020304" pitchFamily="18" charset="0"/>
              </a:rPr>
              <a:t>PROJECT OVERVIEW</a:t>
            </a:r>
          </a:p>
        </p:txBody>
      </p:sp>
      <p:sp>
        <p:nvSpPr>
          <p:cNvPr id="4" name="Content Placeholder 3">
            <a:extLst>
              <a:ext uri="{FF2B5EF4-FFF2-40B4-BE49-F238E27FC236}">
                <a16:creationId xmlns:a16="http://schemas.microsoft.com/office/drawing/2014/main" id="{05C74D01-BB09-4FD4-BE33-4C2B34860B38}"/>
              </a:ext>
            </a:extLst>
          </p:cNvPr>
          <p:cNvSpPr>
            <a:spLocks noGrp="1"/>
          </p:cNvSpPr>
          <p:nvPr>
            <p:ph idx="1"/>
          </p:nvPr>
        </p:nvSpPr>
        <p:spPr/>
        <p:txBody>
          <a:bodyPr>
            <a:normAutofit fontScale="77500" lnSpcReduction="20000"/>
          </a:bodyPr>
          <a:lstStyle/>
          <a:p>
            <a:pPr marL="0" indent="0">
              <a:buNone/>
            </a:pPr>
            <a:endParaRPr lang="en-US" dirty="0"/>
          </a:p>
          <a:p>
            <a:r>
              <a:rPr lang="en-US" b="1" dirty="0">
                <a:latin typeface="Times New Roman" panose="02020603050405020304" pitchFamily="18" charset="0"/>
                <a:cs typeface="Times New Roman" panose="02020603050405020304" pitchFamily="18" charset="0"/>
              </a:rPr>
              <a:t>VISION:</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“A community where girls and women have access to all basic human rights”</a:t>
            </a:r>
          </a:p>
          <a:p>
            <a:r>
              <a:rPr lang="en-US" b="1" dirty="0">
                <a:latin typeface="Times New Roman" panose="02020603050405020304" pitchFamily="18" charset="0"/>
                <a:cs typeface="Times New Roman" panose="02020603050405020304" pitchFamily="18" charset="0"/>
              </a:rPr>
              <a:t>MISSION:</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“To promote Community health, Gender equality, Education and human rights among girls and women through Evidence-based advocacy, Community empowerment, Capacity building, Social protection and Collaboration” </a:t>
            </a:r>
          </a:p>
          <a:p>
            <a:r>
              <a:rPr lang="en-US" b="1" dirty="0">
                <a:latin typeface="Times New Roman" panose="02020603050405020304" pitchFamily="18" charset="0"/>
                <a:cs typeface="Times New Roman" panose="02020603050405020304" pitchFamily="18" charset="0"/>
              </a:rPr>
              <a:t>CORE VALUES</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Feminism:	We believe everyone should have access to equal opportunity</a:t>
            </a:r>
          </a:p>
          <a:p>
            <a:pPr marL="0" indent="0">
              <a:buNone/>
            </a:pPr>
            <a:r>
              <a:rPr lang="en-US" dirty="0">
                <a:latin typeface="Times New Roman" panose="02020603050405020304" pitchFamily="18" charset="0"/>
                <a:cs typeface="Times New Roman" panose="02020603050405020304" pitchFamily="18" charset="0"/>
              </a:rPr>
              <a:t>Inclusion: 	We involve and engage everyone in all our undertaking without leaving anyone 			behind.</a:t>
            </a:r>
          </a:p>
          <a:p>
            <a:pPr marL="0" indent="0">
              <a:buNone/>
            </a:pPr>
            <a:r>
              <a:rPr lang="en-US" dirty="0">
                <a:latin typeface="Times New Roman" panose="02020603050405020304" pitchFamily="18" charset="0"/>
                <a:cs typeface="Times New Roman" panose="02020603050405020304" pitchFamily="18" charset="0"/>
              </a:rPr>
              <a:t>Excellence:	We do our work with professionalism to sustain standards effectively and efficiently</a:t>
            </a:r>
          </a:p>
          <a:p>
            <a:pPr marL="0" indent="0">
              <a:buNone/>
            </a:pPr>
            <a:r>
              <a:rPr lang="en-US" dirty="0">
                <a:latin typeface="Times New Roman" panose="02020603050405020304" pitchFamily="18" charset="0"/>
                <a:cs typeface="Times New Roman" panose="02020603050405020304" pitchFamily="18" charset="0"/>
              </a:rPr>
              <a:t>Dignity:		We treat everyone with care and respect in all our undertaking</a:t>
            </a:r>
          </a:p>
          <a:p>
            <a:pPr marL="0" indent="0">
              <a:buNone/>
            </a:pPr>
            <a:r>
              <a:rPr lang="en-US" dirty="0">
                <a:latin typeface="Times New Roman" panose="02020603050405020304" pitchFamily="18" charset="0"/>
                <a:cs typeface="Times New Roman" panose="02020603050405020304" pitchFamily="18" charset="0"/>
              </a:rPr>
              <a:t>Accountability: We take ownership of our work, stay on track with our goals and achieve success across 		the organization. 	</a:t>
            </a:r>
          </a:p>
          <a:p>
            <a:pPr marL="0" indent="0">
              <a:buNone/>
            </a:pPr>
            <a:endParaRPr lang="en-US" dirty="0"/>
          </a:p>
        </p:txBody>
      </p:sp>
    </p:spTree>
    <p:extLst>
      <p:ext uri="{BB962C8B-B14F-4D97-AF65-F5344CB8AC3E}">
        <p14:creationId xmlns:p14="http://schemas.microsoft.com/office/powerpoint/2010/main" val="229474195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B81DC-74B3-461E-B998-E99F327616EE}"/>
              </a:ext>
            </a:extLst>
          </p:cNvPr>
          <p:cNvSpPr>
            <a:spLocks noGrp="1"/>
          </p:cNvSpPr>
          <p:nvPr>
            <p:ph type="title"/>
          </p:nvPr>
        </p:nvSpPr>
        <p:spPr>
          <a:xfrm>
            <a:off x="677334" y="609600"/>
            <a:ext cx="8596668" cy="741680"/>
          </a:xfrm>
        </p:spPr>
        <p:txBody>
          <a:bodyPr/>
          <a:lstStyle/>
          <a:p>
            <a:r>
              <a:rPr lang="en-US" b="1" dirty="0">
                <a:latin typeface="Times New Roman" panose="02020603050405020304" pitchFamily="18" charset="0"/>
                <a:cs typeface="Times New Roman" panose="02020603050405020304" pitchFamily="18" charset="0"/>
              </a:rPr>
              <a:t>DEPARTMENTS/PROGRAMS</a:t>
            </a:r>
          </a:p>
        </p:txBody>
      </p:sp>
      <p:sp>
        <p:nvSpPr>
          <p:cNvPr id="3" name="Content Placeholder 2">
            <a:extLst>
              <a:ext uri="{FF2B5EF4-FFF2-40B4-BE49-F238E27FC236}">
                <a16:creationId xmlns:a16="http://schemas.microsoft.com/office/drawing/2014/main" id="{23D42520-AA7F-44D5-B26C-81970D42E7BF}"/>
              </a:ext>
            </a:extLst>
          </p:cNvPr>
          <p:cNvSpPr>
            <a:spLocks noGrp="1"/>
          </p:cNvSpPr>
          <p:nvPr>
            <p:ph idx="1"/>
          </p:nvPr>
        </p:nvSpPr>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Health Department</a:t>
            </a:r>
          </a:p>
          <a:p>
            <a:r>
              <a:rPr lang="en-US" dirty="0">
                <a:latin typeface="Times New Roman" panose="02020603050405020304" pitchFamily="18" charset="0"/>
                <a:cs typeface="Times New Roman" panose="02020603050405020304" pitchFamily="18" charset="0"/>
              </a:rPr>
              <a:t>Gender Department</a:t>
            </a:r>
          </a:p>
          <a:p>
            <a:r>
              <a:rPr lang="en-US" dirty="0">
                <a:latin typeface="Times New Roman" panose="02020603050405020304" pitchFamily="18" charset="0"/>
                <a:cs typeface="Times New Roman" panose="02020603050405020304" pitchFamily="18" charset="0"/>
              </a:rPr>
              <a:t>Water, Sanitation and Hygiene (WASH) department</a:t>
            </a:r>
          </a:p>
          <a:p>
            <a:r>
              <a:rPr lang="en-US" dirty="0">
                <a:latin typeface="Times New Roman" panose="02020603050405020304" pitchFamily="18" charset="0"/>
                <a:cs typeface="Times New Roman" panose="02020603050405020304" pitchFamily="18" charset="0"/>
              </a:rPr>
              <a:t>Education Department</a:t>
            </a:r>
          </a:p>
          <a:p>
            <a:r>
              <a:rPr lang="en-US" dirty="0">
                <a:latin typeface="Times New Roman" panose="02020603050405020304" pitchFamily="18" charset="0"/>
                <a:cs typeface="Times New Roman" panose="02020603050405020304" pitchFamily="18" charset="0"/>
              </a:rPr>
              <a:t>Humanitarian Department</a:t>
            </a:r>
          </a:p>
          <a:p>
            <a:r>
              <a:rPr lang="en-US" dirty="0">
                <a:latin typeface="Times New Roman" panose="02020603050405020304" pitchFamily="18" charset="0"/>
                <a:cs typeface="Times New Roman" panose="02020603050405020304" pitchFamily="18" charset="0"/>
              </a:rPr>
              <a:t>Textile department</a:t>
            </a:r>
          </a:p>
          <a:p>
            <a:r>
              <a:rPr lang="en-US" dirty="0">
                <a:latin typeface="Times New Roman" panose="02020603050405020304" pitchFamily="18" charset="0"/>
                <a:cs typeface="Times New Roman" panose="02020603050405020304" pitchFamily="18" charset="0"/>
              </a:rPr>
              <a:t>Advocacy and Communication Department</a:t>
            </a:r>
          </a:p>
          <a:p>
            <a:r>
              <a:rPr lang="en-US" dirty="0">
                <a:latin typeface="Times New Roman" panose="02020603050405020304" pitchFamily="18" charset="0"/>
                <a:cs typeface="Times New Roman" panose="02020603050405020304" pitchFamily="18" charset="0"/>
              </a:rPr>
              <a:t>Procurement Department</a:t>
            </a:r>
          </a:p>
          <a:p>
            <a:r>
              <a:rPr lang="en-US" dirty="0">
                <a:latin typeface="Times New Roman" panose="02020603050405020304" pitchFamily="18" charset="0"/>
                <a:cs typeface="Times New Roman" panose="02020603050405020304" pitchFamily="18" charset="0"/>
              </a:rPr>
              <a:t>Information, Communication and Technology department</a:t>
            </a:r>
          </a:p>
          <a:p>
            <a:r>
              <a:rPr lang="en-US" dirty="0">
                <a:latin typeface="Times New Roman" panose="02020603050405020304" pitchFamily="18" charset="0"/>
                <a:cs typeface="Times New Roman" panose="02020603050405020304" pitchFamily="18" charset="0"/>
              </a:rPr>
              <a:t>Monitoring and evaluation Department</a:t>
            </a:r>
          </a:p>
          <a:p>
            <a:r>
              <a:rPr lang="en-US" dirty="0">
                <a:latin typeface="Times New Roman" panose="02020603050405020304" pitchFamily="18" charset="0"/>
                <a:cs typeface="Times New Roman" panose="02020603050405020304" pitchFamily="18" charset="0"/>
              </a:rPr>
              <a:t>Finance Department</a:t>
            </a:r>
          </a:p>
          <a:p>
            <a:r>
              <a:rPr lang="en-US" dirty="0">
                <a:latin typeface="Times New Roman" panose="02020603050405020304" pitchFamily="18" charset="0"/>
                <a:cs typeface="Times New Roman" panose="02020603050405020304" pitchFamily="18" charset="0"/>
              </a:rPr>
              <a:t>Administration</a:t>
            </a:r>
          </a:p>
        </p:txBody>
      </p:sp>
    </p:spTree>
    <p:extLst>
      <p:ext uri="{BB962C8B-B14F-4D97-AF65-F5344CB8AC3E}">
        <p14:creationId xmlns:p14="http://schemas.microsoft.com/office/powerpoint/2010/main" val="41280513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6F397-DC91-46C8-A091-C5AF990FCB6E}"/>
              </a:ext>
            </a:extLst>
          </p:cNvPr>
          <p:cNvSpPr>
            <a:spLocks noGrp="1"/>
          </p:cNvSpPr>
          <p:nvPr>
            <p:ph type="title"/>
          </p:nvPr>
        </p:nvSpPr>
        <p:spPr>
          <a:xfrm>
            <a:off x="677334" y="609600"/>
            <a:ext cx="8596668" cy="690880"/>
          </a:xfrm>
        </p:spPr>
        <p:txBody>
          <a:bodyPr/>
          <a:lstStyle/>
          <a:p>
            <a:r>
              <a:rPr lang="en-US" b="1" dirty="0">
                <a:latin typeface="Times New Roman" panose="02020603050405020304" pitchFamily="18" charset="0"/>
                <a:cs typeface="Times New Roman" panose="02020603050405020304" pitchFamily="18" charset="0"/>
              </a:rPr>
              <a:t>HEALTH DEPARTMENT</a:t>
            </a:r>
          </a:p>
        </p:txBody>
      </p:sp>
      <p:sp>
        <p:nvSpPr>
          <p:cNvPr id="3" name="Content Placeholder 2">
            <a:extLst>
              <a:ext uri="{FF2B5EF4-FFF2-40B4-BE49-F238E27FC236}">
                <a16:creationId xmlns:a16="http://schemas.microsoft.com/office/drawing/2014/main" id="{74FDC38C-386C-4D9E-B181-6E4F1D32DB3A}"/>
              </a:ext>
            </a:extLst>
          </p:cNvPr>
          <p:cNvSpPr>
            <a:spLocks noGrp="1"/>
          </p:cNvSpPr>
          <p:nvPr>
            <p:ph idx="1"/>
          </p:nvPr>
        </p:nvSpPr>
        <p:spPr/>
        <p:txBody>
          <a:bodyPr>
            <a:normAutofit fontScale="77500" lnSpcReduction="20000"/>
          </a:bodyPr>
          <a:lstStyle/>
          <a:p>
            <a:endParaRPr lang="en-US" dirty="0"/>
          </a:p>
          <a:p>
            <a:pPr marL="0" indent="0">
              <a:lnSpc>
                <a:spcPct val="107000"/>
              </a:lnSpc>
              <a:spcAft>
                <a:spcPts val="80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In March, the department conducted the following activities: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Community Dialogues in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Kabar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Central,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Kadete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Ogenya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Serenity Seekers school clubs’ outreaches.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Grant writing: Water Development project, Loss and Damage Project and Better World Book literacy grant.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nSpc>
                <a:spcPct val="107000"/>
              </a:lnSpc>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International Women’s Day and World Water Day celebrations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Kibarwa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Evacuation Centre and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Rongo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Primary, respectively.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rPr>
              <a:t>Attended a 2 Day WKSP Menstrual Products Certification Workshop with KEBS</a:t>
            </a:r>
            <a:endParaRPr lang="en-US" sz="240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69696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78862-B020-4AED-843E-42E5CE164295}"/>
              </a:ext>
            </a:extLst>
          </p:cNvPr>
          <p:cNvSpPr>
            <a:spLocks noGrp="1"/>
          </p:cNvSpPr>
          <p:nvPr>
            <p:ph type="title"/>
          </p:nvPr>
        </p:nvSpPr>
        <p:spPr>
          <a:xfrm>
            <a:off x="677334" y="609600"/>
            <a:ext cx="8596668" cy="802640"/>
          </a:xfrm>
        </p:spPr>
        <p:txBody>
          <a:bodyPr/>
          <a:lstStyle/>
          <a:p>
            <a:r>
              <a:rPr lang="en-US" b="1" dirty="0">
                <a:latin typeface="Times New Roman" panose="02020603050405020304" pitchFamily="18" charset="0"/>
                <a:cs typeface="Times New Roman" panose="02020603050405020304" pitchFamily="18" charset="0"/>
              </a:rPr>
              <a:t>GENDER DEPARTMENT</a:t>
            </a:r>
          </a:p>
        </p:txBody>
      </p:sp>
      <p:sp>
        <p:nvSpPr>
          <p:cNvPr id="3" name="Content Placeholder 2">
            <a:extLst>
              <a:ext uri="{FF2B5EF4-FFF2-40B4-BE49-F238E27FC236}">
                <a16:creationId xmlns:a16="http://schemas.microsoft.com/office/drawing/2014/main" id="{F88455E2-72A5-4F72-8A54-936B51B47703}"/>
              </a:ext>
            </a:extLst>
          </p:cNvPr>
          <p:cNvSpPr>
            <a:spLocks noGrp="1"/>
          </p:cNvSpPr>
          <p:nvPr>
            <p:ph idx="1"/>
          </p:nvPr>
        </p:nvSpPr>
        <p:spPr>
          <a:xfrm>
            <a:off x="609600" y="1690141"/>
            <a:ext cx="10972800" cy="4670019"/>
          </a:xfrm>
        </p:spPr>
        <p:txBody>
          <a:bodyPr>
            <a:normAutofit fontScale="92500" lnSpcReduction="10000"/>
          </a:bodyPr>
          <a:lstStyle/>
          <a:p>
            <a:pPr marL="0" indent="0">
              <a:lnSpc>
                <a:spcPct val="107000"/>
              </a:lnSpc>
              <a:spcAft>
                <a:spcPts val="80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In March, the following activities were conducted by the department: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Community dialogue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Kabar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Central and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Masogo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to discuss GBV: root causes, impacts of GBV, preventive strategies, barriers to reporting pathways, support and services for survivors, engagement of men and boys and collective actions/ ways forward.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Commemorated International Women’s Day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Kibarwa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evacuation center with women from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Kandaria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Kabonyo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Fisheries, highlighting the consequences of climate change and promoting women's economic empowerment.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Celebrated World Water Day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Rongo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Comprehensive School.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Case documentation in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Migingo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Comprehensive School,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Alendu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Nyando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Law Court.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Teen moms’ engagement: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Kobura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Ogenya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Nyabondo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p>
        </p:txBody>
      </p:sp>
    </p:spTree>
    <p:extLst>
      <p:ext uri="{BB962C8B-B14F-4D97-AF65-F5344CB8AC3E}">
        <p14:creationId xmlns:p14="http://schemas.microsoft.com/office/powerpoint/2010/main" val="148981483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BCC2E-7975-3F4F-91F2-3A69E02B6974}"/>
              </a:ext>
            </a:extLst>
          </p:cNvPr>
          <p:cNvSpPr>
            <a:spLocks noGrp="1"/>
          </p:cNvSpPr>
          <p:nvPr>
            <p:ph type="title"/>
          </p:nvPr>
        </p:nvSpPr>
        <p:spPr>
          <a:xfrm>
            <a:off x="677334" y="609600"/>
            <a:ext cx="8596668" cy="751840"/>
          </a:xfrm>
        </p:spPr>
        <p:txBody>
          <a:bodyPr/>
          <a:lstStyle/>
          <a:p>
            <a:r>
              <a:rPr lang="en-US" b="1" dirty="0">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5B24A92D-349B-7508-11EF-FD862D8E7BC7}"/>
              </a:ext>
            </a:extLst>
          </p:cNvPr>
          <p:cNvSpPr>
            <a:spLocks noGrp="1"/>
          </p:cNvSpPr>
          <p:nvPr>
            <p:ph idx="1"/>
          </p:nvPr>
        </p:nvSpPr>
        <p:spPr/>
        <p:txBody>
          <a:bodyPr>
            <a:normAutofit fontScale="85000" lnSpcReduction="20000"/>
          </a:bodyPr>
          <a:lstStyle/>
          <a:p>
            <a:pPr marL="342900" lvl="0" indent="-342900">
              <a:lnSpc>
                <a:spcPct val="107000"/>
              </a:lnSpc>
              <a:spcAft>
                <a:spcPts val="800"/>
              </a:spcAft>
              <a:buFont typeface="Wingdings" panose="05000000000000000000" pitchFamily="2"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School outreach on Serenity Seekers club, we engaged with students from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Rabuor</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Comprehensive School on Mental health and GBV awareness creation.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Grant writing on: The IHE Delft’s Water and Development Partnership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Programme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(initial project idea). We based the grant on curriculum development on pump training and repair, Grant Cycle for Youth-led Organizations working on Climate Change, loss and damage which was based on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Ogenya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IDP camp relocation and resettlement and Better World Books Literacy Grant.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Feminist Movement Building, follow-up meetings on the cash transfer were held to track project progress and impacts, as well as to explore group registration for certification purposes.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08106793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C06A49A-32A2-4DE0-BB8A-5D455E290FD2}"/>
              </a:ext>
            </a:extLst>
          </p:cNvPr>
          <p:cNvSpPr>
            <a:spLocks noGrp="1"/>
          </p:cNvSpPr>
          <p:nvPr>
            <p:ph type="title"/>
          </p:nvPr>
        </p:nvSpPr>
        <p:spPr>
          <a:xfrm>
            <a:off x="677334" y="193040"/>
            <a:ext cx="8596668" cy="1148080"/>
          </a:xfrm>
        </p:spPr>
        <p:txBody>
          <a:bodyPr>
            <a:normAutofit fontScale="90000"/>
          </a:bodyPr>
          <a:lstStyle/>
          <a:p>
            <a:r>
              <a:rPr lang="en-US" b="1" dirty="0">
                <a:latin typeface="Times New Roman" panose="02020603050405020304" pitchFamily="18" charset="0"/>
                <a:cs typeface="Times New Roman" panose="02020603050405020304" pitchFamily="18" charset="0"/>
              </a:rPr>
              <a:t>WATER, SANITATION AND HYGIENE DEPARTMENT</a:t>
            </a:r>
          </a:p>
        </p:txBody>
      </p:sp>
      <p:sp>
        <p:nvSpPr>
          <p:cNvPr id="5" name="Content Placeholder 4">
            <a:extLst>
              <a:ext uri="{FF2B5EF4-FFF2-40B4-BE49-F238E27FC236}">
                <a16:creationId xmlns:a16="http://schemas.microsoft.com/office/drawing/2014/main" id="{0114C609-B36D-4941-9B1B-27A812D7504A}"/>
              </a:ext>
            </a:extLst>
          </p:cNvPr>
          <p:cNvSpPr>
            <a:spLocks noGrp="1"/>
          </p:cNvSpPr>
          <p:nvPr>
            <p:ph idx="1"/>
          </p:nvPr>
        </p:nvSpPr>
        <p:spPr>
          <a:xfrm>
            <a:off x="609600" y="1690141"/>
            <a:ext cx="10972800" cy="4751299"/>
          </a:xfrm>
        </p:spPr>
        <p:txBody>
          <a:bodyPr>
            <a:normAutofit fontScale="92500"/>
          </a:bodyPr>
          <a:lstStyle/>
          <a:p>
            <a:pPr marL="0" indent="0">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In March, the number of drilled boreholes, rehabilitated and repaired pumps, alongside health and hygiene talks that were provided were as follows: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department also participated in the commemoration of the World Water Day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Rongo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Comprehensive School, and the International Women’s Day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Kibarwa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Evacuation Centre.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graphicFrame>
        <p:nvGraphicFramePr>
          <p:cNvPr id="6" name="Table 5">
            <a:extLst>
              <a:ext uri="{FF2B5EF4-FFF2-40B4-BE49-F238E27FC236}">
                <a16:creationId xmlns:a16="http://schemas.microsoft.com/office/drawing/2014/main" id="{1BDAD635-76BC-03CE-E5C2-07C4AB852C45}"/>
              </a:ext>
            </a:extLst>
          </p:cNvPr>
          <p:cNvGraphicFramePr>
            <a:graphicFrameLocks noGrp="1"/>
          </p:cNvGraphicFramePr>
          <p:nvPr>
            <p:extLst>
              <p:ext uri="{D42A27DB-BD31-4B8C-83A1-F6EECF244321}">
                <p14:modId xmlns:p14="http://schemas.microsoft.com/office/powerpoint/2010/main" val="3899899532"/>
              </p:ext>
            </p:extLst>
          </p:nvPr>
        </p:nvGraphicFramePr>
        <p:xfrm>
          <a:off x="863600" y="2885441"/>
          <a:ext cx="10109200" cy="1920239"/>
        </p:xfrm>
        <a:graphic>
          <a:graphicData uri="http://schemas.openxmlformats.org/drawingml/2006/table">
            <a:tbl>
              <a:tblPr firstRow="1" firstCol="1" bandRow="1">
                <a:tableStyleId>{5C22544A-7EE6-4342-B048-85BDC9FD1C3A}</a:tableStyleId>
              </a:tblPr>
              <a:tblGrid>
                <a:gridCol w="2021840">
                  <a:extLst>
                    <a:ext uri="{9D8B030D-6E8A-4147-A177-3AD203B41FA5}">
                      <a16:colId xmlns:a16="http://schemas.microsoft.com/office/drawing/2014/main" val="3627140976"/>
                    </a:ext>
                  </a:extLst>
                </a:gridCol>
                <a:gridCol w="2021840">
                  <a:extLst>
                    <a:ext uri="{9D8B030D-6E8A-4147-A177-3AD203B41FA5}">
                      <a16:colId xmlns:a16="http://schemas.microsoft.com/office/drawing/2014/main" val="2841788927"/>
                    </a:ext>
                  </a:extLst>
                </a:gridCol>
                <a:gridCol w="2021840">
                  <a:extLst>
                    <a:ext uri="{9D8B030D-6E8A-4147-A177-3AD203B41FA5}">
                      <a16:colId xmlns:a16="http://schemas.microsoft.com/office/drawing/2014/main" val="3703624713"/>
                    </a:ext>
                  </a:extLst>
                </a:gridCol>
                <a:gridCol w="2021840">
                  <a:extLst>
                    <a:ext uri="{9D8B030D-6E8A-4147-A177-3AD203B41FA5}">
                      <a16:colId xmlns:a16="http://schemas.microsoft.com/office/drawing/2014/main" val="2099410156"/>
                    </a:ext>
                  </a:extLst>
                </a:gridCol>
                <a:gridCol w="2021840">
                  <a:extLst>
                    <a:ext uri="{9D8B030D-6E8A-4147-A177-3AD203B41FA5}">
                      <a16:colId xmlns:a16="http://schemas.microsoft.com/office/drawing/2014/main" val="1979273914"/>
                    </a:ext>
                  </a:extLst>
                </a:gridCol>
              </a:tblGrid>
              <a:tr h="1289861">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Drilled boreholes</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dirty="0">
                          <a:effectLst/>
                          <a:latin typeface="Times New Roman" panose="02020603050405020304" pitchFamily="18" charset="0"/>
                          <a:cs typeface="Times New Roman" panose="02020603050405020304" pitchFamily="18" charset="0"/>
                        </a:rPr>
                        <a:t>Rehabilitated pumps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Repaired pumps</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Health and hygiene talks</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Total activities</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10199825"/>
                  </a:ext>
                </a:extLst>
              </a:tr>
              <a:tr h="630378">
                <a:tc>
                  <a:txBody>
                    <a:bodyPr/>
                    <a:lstStyle/>
                    <a:p>
                      <a:pPr>
                        <a:lnSpc>
                          <a:spcPct val="107000"/>
                        </a:lnSpc>
                        <a:spcAft>
                          <a:spcPts val="800"/>
                        </a:spcAft>
                        <a:tabLst>
                          <a:tab pos="525145" algn="ctr"/>
                        </a:tabLst>
                      </a:pPr>
                      <a:r>
                        <a:rPr lang="en-US" sz="2400" dirty="0">
                          <a:effectLst/>
                          <a:latin typeface="Times New Roman" panose="02020603050405020304" pitchFamily="18" charset="0"/>
                          <a:cs typeface="Times New Roman" panose="02020603050405020304" pitchFamily="18" charset="0"/>
                        </a:rPr>
                        <a:t>	11</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1</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dirty="0">
                          <a:effectLst/>
                          <a:latin typeface="Times New Roman" panose="02020603050405020304" pitchFamily="18" charset="0"/>
                          <a:cs typeface="Times New Roman" panose="02020603050405020304" pitchFamily="18" charset="0"/>
                        </a:rPr>
                        <a:t>100</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a:effectLst/>
                          <a:latin typeface="Times New Roman" panose="02020603050405020304" pitchFamily="18" charset="0"/>
                          <a:cs typeface="Times New Roman" panose="02020603050405020304" pitchFamily="18" charset="0"/>
                        </a:rPr>
                        <a:t>83</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dirty="0">
                          <a:effectLst/>
                          <a:latin typeface="Times New Roman" panose="02020603050405020304" pitchFamily="18" charset="0"/>
                          <a:cs typeface="Times New Roman" panose="02020603050405020304" pitchFamily="18" charset="0"/>
                        </a:rPr>
                        <a:t>195</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284804"/>
                  </a:ext>
                </a:extLst>
              </a:tr>
            </a:tbl>
          </a:graphicData>
        </a:graphic>
      </p:graphicFrame>
    </p:spTree>
    <p:extLst>
      <p:ext uri="{BB962C8B-B14F-4D97-AF65-F5344CB8AC3E}">
        <p14:creationId xmlns:p14="http://schemas.microsoft.com/office/powerpoint/2010/main" val="38105277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82FBBD-5DE6-4BB7-A7D7-D96D8DBF4A99}"/>
              </a:ext>
            </a:extLst>
          </p:cNvPr>
          <p:cNvSpPr>
            <a:spLocks noGrp="1"/>
          </p:cNvSpPr>
          <p:nvPr>
            <p:ph type="title"/>
          </p:nvPr>
        </p:nvSpPr>
        <p:spPr>
          <a:xfrm>
            <a:off x="677334" y="609600"/>
            <a:ext cx="8596668" cy="792480"/>
          </a:xfrm>
        </p:spPr>
        <p:txBody>
          <a:bodyPr/>
          <a:lstStyle/>
          <a:p>
            <a:r>
              <a:rPr lang="en-US" b="1" dirty="0">
                <a:latin typeface="Times New Roman" panose="02020603050405020304" pitchFamily="18" charset="0"/>
                <a:cs typeface="Times New Roman" panose="02020603050405020304" pitchFamily="18" charset="0"/>
              </a:rPr>
              <a:t>EDUCATION DEPARTMENT</a:t>
            </a:r>
          </a:p>
        </p:txBody>
      </p:sp>
      <p:sp>
        <p:nvSpPr>
          <p:cNvPr id="5" name="Content Placeholder 4">
            <a:extLst>
              <a:ext uri="{FF2B5EF4-FFF2-40B4-BE49-F238E27FC236}">
                <a16:creationId xmlns:a16="http://schemas.microsoft.com/office/drawing/2014/main" id="{0DED3A91-DBAB-459E-B6EF-578ECDBC74B9}"/>
              </a:ext>
            </a:extLst>
          </p:cNvPr>
          <p:cNvSpPr>
            <a:spLocks noGrp="1"/>
          </p:cNvSpPr>
          <p:nvPr>
            <p:ph idx="1"/>
          </p:nvPr>
        </p:nvSpPr>
        <p:spPr/>
        <p:txBody>
          <a:bodyPr>
            <a:normAutofit fontScale="85000" lnSpcReduction="20000"/>
          </a:bodyPr>
          <a:lstStyle/>
          <a:p>
            <a:pPr marL="0" indent="0">
              <a:lnSpc>
                <a:spcPct val="107000"/>
              </a:lnSpc>
              <a:spcAft>
                <a:spcPts val="80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In March, minimal activities were conducted in the library, since it is still under renovation, awaiting the learners. However, the department conducted the following activities: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Research on the Competency-Based Curriculum {CBC} Education System and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on compulsory subjects for early-year education (pre-primary and lower primary) and middle school (upper primary and lower secondary)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Participated in grant writing on Water and Development Partnership program, Better World Book 2024 Literacy and Grant Cycle {Climate Change}.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Organized a meeting with the education department to talk about this term's library goals and activities.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Conducted a learning session at the community library.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8000767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3422</TotalTime>
  <Words>1518</Words>
  <Application>Microsoft Office PowerPoint</Application>
  <PresentationFormat>Widescreen</PresentationFormat>
  <Paragraphs>165</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Times New Roman</vt:lpstr>
      <vt:lpstr>Trebuchet MS</vt:lpstr>
      <vt:lpstr>Wingdings</vt:lpstr>
      <vt:lpstr>Wingdings 3</vt:lpstr>
      <vt:lpstr>Facet</vt:lpstr>
      <vt:lpstr>PowerPoint Presentation</vt:lpstr>
      <vt:lpstr>DEPARTMENTAL MONTHLY REVIEW MEETING 5TH APRIL, 2024  </vt:lpstr>
      <vt:lpstr>PROJECT OVERVIEW</vt:lpstr>
      <vt:lpstr>DEPARTMENTS/PROGRAMS</vt:lpstr>
      <vt:lpstr>HEALTH DEPARTMENT</vt:lpstr>
      <vt:lpstr>GENDER DEPARTMENT</vt:lpstr>
      <vt:lpstr>CONT…</vt:lpstr>
      <vt:lpstr>WATER, SANITATION AND HYGIENE DEPARTMENT</vt:lpstr>
      <vt:lpstr>EDUCATION DEPARTMENT</vt:lpstr>
      <vt:lpstr>CONT….</vt:lpstr>
      <vt:lpstr>HUMANITARIAN DEPARTMENT</vt:lpstr>
      <vt:lpstr>TEXTILE DEPARTMENT</vt:lpstr>
      <vt:lpstr>ADVOCACY AND COMMUNICATION DEPARTMENT</vt:lpstr>
      <vt:lpstr>CONT ……</vt:lpstr>
      <vt:lpstr>INFORMATION AND COMMUNICATION TECHNOLOGY DEPARTMENT</vt:lpstr>
      <vt:lpstr>CONT.. </vt:lpstr>
      <vt:lpstr>CONT…</vt:lpstr>
      <vt:lpstr>CONT….</vt:lpstr>
      <vt:lpstr>CONT…. </vt:lpstr>
      <vt:lpstr>MONITORING AND EVALUATION DEPARTMENT</vt:lpstr>
      <vt:lpstr>CONT….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Muhammad Usman</dc:creator>
  <cp:lastModifiedBy>LENOVO</cp:lastModifiedBy>
  <cp:revision>148</cp:revision>
  <dcterms:created xsi:type="dcterms:W3CDTF">2021-05-06T13:23:00Z</dcterms:created>
  <dcterms:modified xsi:type="dcterms:W3CDTF">2024-04-05T10:57:32Z</dcterms:modified>
</cp:coreProperties>
</file>